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53"/>
  </p:notesMasterIdLst>
  <p:handoutMasterIdLst>
    <p:handoutMasterId r:id="rId54"/>
  </p:handoutMasterIdLst>
  <p:sldIdLst>
    <p:sldId id="279" r:id="rId2"/>
    <p:sldId id="453" r:id="rId3"/>
    <p:sldId id="594" r:id="rId4"/>
    <p:sldId id="606" r:id="rId5"/>
    <p:sldId id="634" r:id="rId6"/>
    <p:sldId id="535" r:id="rId7"/>
    <p:sldId id="676" r:id="rId8"/>
    <p:sldId id="625" r:id="rId9"/>
    <p:sldId id="513" r:id="rId10"/>
    <p:sldId id="650" r:id="rId11"/>
    <p:sldId id="677" r:id="rId12"/>
    <p:sldId id="647" r:id="rId13"/>
    <p:sldId id="651" r:id="rId14"/>
    <p:sldId id="649" r:id="rId15"/>
    <p:sldId id="666" r:id="rId16"/>
    <p:sldId id="671" r:id="rId17"/>
    <p:sldId id="672" r:id="rId18"/>
    <p:sldId id="673" r:id="rId19"/>
    <p:sldId id="670" r:id="rId20"/>
    <p:sldId id="669" r:id="rId21"/>
    <p:sldId id="615" r:id="rId22"/>
    <p:sldId id="463" r:id="rId23"/>
    <p:sldId id="667" r:id="rId24"/>
    <p:sldId id="668" r:id="rId25"/>
    <p:sldId id="654" r:id="rId26"/>
    <p:sldId id="446" r:id="rId27"/>
    <p:sldId id="596" r:id="rId28"/>
    <p:sldId id="674" r:id="rId29"/>
    <p:sldId id="511" r:id="rId30"/>
    <p:sldId id="655" r:id="rId31"/>
    <p:sldId id="659" r:id="rId32"/>
    <p:sldId id="645" r:id="rId33"/>
    <p:sldId id="675" r:id="rId34"/>
    <p:sldId id="661" r:id="rId35"/>
    <p:sldId id="663" r:id="rId36"/>
    <p:sldId id="664" r:id="rId37"/>
    <p:sldId id="620" r:id="rId38"/>
    <p:sldId id="636" r:id="rId39"/>
    <p:sldId id="637" r:id="rId40"/>
    <p:sldId id="640" r:id="rId41"/>
    <p:sldId id="572" r:id="rId42"/>
    <p:sldId id="665" r:id="rId43"/>
    <p:sldId id="580" r:id="rId44"/>
    <p:sldId id="581" r:id="rId45"/>
    <p:sldId id="582" r:id="rId46"/>
    <p:sldId id="631" r:id="rId47"/>
    <p:sldId id="598" r:id="rId48"/>
    <p:sldId id="623" r:id="rId49"/>
    <p:sldId id="643" r:id="rId50"/>
    <p:sldId id="644" r:id="rId51"/>
    <p:sldId id="678" r:id="rId52"/>
  </p:sldIdLst>
  <p:sldSz cx="9144000" cy="6858000" type="letter"/>
  <p:notesSz cx="7099300" cy="10234613"/>
  <p:defaultTextStyle>
    <a:defPPr>
      <a:defRPr lang="he-IL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B41DA"/>
    <a:srgbClr val="114FFB"/>
    <a:srgbClr val="FFF0C2"/>
    <a:srgbClr val="FFE4C9"/>
    <a:srgbClr val="FFDEBD"/>
    <a:srgbClr val="FC0128"/>
    <a:srgbClr val="990033"/>
    <a:srgbClr val="E1FFFF"/>
    <a:srgbClr val="686868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137"/>
    <p:restoredTop sz="94732"/>
  </p:normalViewPr>
  <p:slideViewPr>
    <p:cSldViewPr>
      <p:cViewPr varScale="1">
        <p:scale>
          <a:sx n="82" d="100"/>
          <a:sy n="82" d="100"/>
        </p:scale>
        <p:origin x="136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>
        <p:scale>
          <a:sx n="100" d="100"/>
          <a:sy n="100" d="100"/>
        </p:scale>
        <p:origin x="1680" y="-1248"/>
      </p:cViewPr>
      <p:guideLst>
        <p:guide orient="horz" pos="3223"/>
        <p:guide pos="223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9.xml"/><Relationship Id="rId13" Type="http://schemas.openxmlformats.org/officeDocument/2006/relationships/slide" Target="slides/slide28.xml"/><Relationship Id="rId3" Type="http://schemas.openxmlformats.org/officeDocument/2006/relationships/slide" Target="slides/slide14.xml"/><Relationship Id="rId7" Type="http://schemas.openxmlformats.org/officeDocument/2006/relationships/slide" Target="slides/slide18.xml"/><Relationship Id="rId12" Type="http://schemas.openxmlformats.org/officeDocument/2006/relationships/slide" Target="slides/slide27.xml"/><Relationship Id="rId17" Type="http://schemas.openxmlformats.org/officeDocument/2006/relationships/slide" Target="slides/slide33.xml"/><Relationship Id="rId2" Type="http://schemas.openxmlformats.org/officeDocument/2006/relationships/slide" Target="slides/slide12.xml"/><Relationship Id="rId16" Type="http://schemas.openxmlformats.org/officeDocument/2006/relationships/slide" Target="slides/slide32.xml"/><Relationship Id="rId1" Type="http://schemas.openxmlformats.org/officeDocument/2006/relationships/slide" Target="slides/slide3.xml"/><Relationship Id="rId6" Type="http://schemas.openxmlformats.org/officeDocument/2006/relationships/slide" Target="slides/slide17.xml"/><Relationship Id="rId11" Type="http://schemas.openxmlformats.org/officeDocument/2006/relationships/slide" Target="slides/slide26.xml"/><Relationship Id="rId5" Type="http://schemas.openxmlformats.org/officeDocument/2006/relationships/slide" Target="slides/slide16.xml"/><Relationship Id="rId15" Type="http://schemas.openxmlformats.org/officeDocument/2006/relationships/slide" Target="slides/slide31.xml"/><Relationship Id="rId10" Type="http://schemas.openxmlformats.org/officeDocument/2006/relationships/slide" Target="slides/slide21.xml"/><Relationship Id="rId4" Type="http://schemas.openxmlformats.org/officeDocument/2006/relationships/slide" Target="slides/slide15.xml"/><Relationship Id="rId9" Type="http://schemas.openxmlformats.org/officeDocument/2006/relationships/slide" Target="slides/slide20.xml"/><Relationship Id="rId14" Type="http://schemas.openxmlformats.org/officeDocument/2006/relationships/slide" Target="slides/slide2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0" name="Text Box 8" descr="Bouquet"/>
          <p:cNvSpPr txBox="1">
            <a:spLocks noChangeArrowheads="1"/>
          </p:cNvSpPr>
          <p:nvPr/>
        </p:nvSpPr>
        <p:spPr bwMode="auto">
          <a:xfrm>
            <a:off x="577850" y="9840548"/>
            <a:ext cx="5927725" cy="2356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6241" tIns="48120" rIns="96241" bIns="48120" anchor="ctr">
            <a:spAutoFit/>
          </a:bodyPr>
          <a:lstStyle>
            <a:lvl1pPr algn="r" defTabSz="962025" rtl="1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1pPr>
            <a:lvl2pPr marL="481013" algn="r" defTabSz="962025" rtl="1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962025" algn="r" defTabSz="962025" rtl="1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443038" algn="r" defTabSz="962025" rtl="1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1924050" algn="r" defTabSz="962025" rtl="1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381250" algn="r" defTabSz="962025" rtl="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838450" algn="r" defTabSz="962025" rtl="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295650" algn="r" defTabSz="962025" rtl="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752850" algn="r" defTabSz="962025" rtl="1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algn="l" rtl="0">
              <a:spcBef>
                <a:spcPct val="50000"/>
              </a:spcBef>
              <a:defRPr/>
            </a:pPr>
            <a:r>
              <a:rPr lang="en-US" sz="800" dirty="0">
                <a:latin typeface="Arial" charset="0"/>
              </a:rPr>
              <a:t>Introduction to Computer Science</a:t>
            </a:r>
            <a:r>
              <a:rPr lang="en-US" sz="900" dirty="0">
                <a:latin typeface="Arial" charset="0"/>
              </a:rPr>
              <a:t>  </a:t>
            </a:r>
            <a:r>
              <a:rPr lang="en-US" sz="600" dirty="0">
                <a:latin typeface="Arial" charset="0"/>
                <a:sym typeface="Wingdings" charset="0"/>
              </a:rPr>
              <a:t></a:t>
            </a:r>
            <a:r>
              <a:rPr lang="en-US" sz="900" dirty="0">
                <a:latin typeface="Arial" charset="0"/>
                <a:sym typeface="Wingdings" charset="0"/>
              </a:rPr>
              <a:t>  </a:t>
            </a:r>
            <a:r>
              <a:rPr lang="en-US" sz="800" dirty="0">
                <a:latin typeface="Arial" charset="0"/>
                <a:sym typeface="Wingdings" charset="0"/>
              </a:rPr>
              <a:t>IDC Herzliya  </a:t>
            </a:r>
            <a:r>
              <a:rPr lang="en-US" sz="600" dirty="0">
                <a:latin typeface="Arial" charset="0"/>
                <a:sym typeface="Wingdings" charset="0"/>
              </a:rPr>
              <a:t></a:t>
            </a:r>
            <a:r>
              <a:rPr lang="en-US" sz="900" dirty="0">
                <a:latin typeface="Arial" charset="0"/>
                <a:sym typeface="Wingdings" charset="0"/>
              </a:rPr>
              <a:t>  </a:t>
            </a:r>
            <a:r>
              <a:rPr lang="en-US" sz="800" dirty="0">
                <a:latin typeface="Arial" charset="0"/>
              </a:rPr>
              <a:t>Shimon Schocken</a:t>
            </a: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11.tiff>
</file>

<file path=ppt/media/image12.tiff>
</file>

<file path=ppt/media/image13.jpeg>
</file>

<file path=ppt/media/image14.png>
</file>

<file path=ppt/media/image15.png>
</file>

<file path=ppt/media/image16.png>
</file>

<file path=ppt/media/image17.png>
</file>

<file path=ppt/media/image18.tif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5.jpeg>
</file>

<file path=ppt/media/image6.png>
</file>

<file path=ppt/media/image60.png>
</file>

<file path=ppt/media/image7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-1588" y="11113"/>
            <a:ext cx="3076576" cy="4778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20050" tIns="0" rIns="20050" bIns="0" numCol="1" anchor="t" anchorCtr="0" compatLnSpc="1">
            <a:prstTxWarp prst="textNoShape">
              <a:avLst/>
            </a:prstTxWarp>
          </a:bodyPr>
          <a:lstStyle>
            <a:lvl1pPr algn="l" defTabSz="801688">
              <a:defRPr sz="1100" i="1">
                <a:latin typeface="Times New Roman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11113"/>
            <a:ext cx="3076575" cy="4778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20050" tIns="0" rIns="20050" bIns="0" numCol="1" anchor="t" anchorCtr="0" compatLnSpc="1">
            <a:prstTxWarp prst="textNoShape">
              <a:avLst/>
            </a:prstTxWarp>
          </a:bodyPr>
          <a:lstStyle>
            <a:lvl1pPr algn="r" defTabSz="801688">
              <a:defRPr sz="1100" i="1">
                <a:latin typeface="Times New Roman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-1588" y="9745663"/>
            <a:ext cx="3076576" cy="4778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20050" tIns="0" rIns="20050" bIns="0" numCol="1" anchor="b" anchorCtr="0" compatLnSpc="1">
            <a:prstTxWarp prst="textNoShape">
              <a:avLst/>
            </a:prstTxWarp>
          </a:bodyPr>
          <a:lstStyle>
            <a:lvl1pPr algn="l" defTabSz="801688">
              <a:defRPr sz="1100" i="1">
                <a:latin typeface="Times New Roman" charset="0"/>
                <a:ea typeface="ＭＳ Ｐゴシック" charset="0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20050" tIns="0" rIns="20050" bIns="0" numCol="1" anchor="b" anchorCtr="0" compatLnSpc="1">
            <a:prstTxWarp prst="textNoShape">
              <a:avLst/>
            </a:prstTxWarp>
          </a:bodyPr>
          <a:lstStyle>
            <a:lvl1pPr algn="r" defTabSz="801688">
              <a:defRPr sz="1100" i="1">
                <a:latin typeface="Times New Roman" charset="0"/>
              </a:defRPr>
            </a:lvl1pPr>
          </a:lstStyle>
          <a:p>
            <a:fld id="{DE63EDCA-91EA-D446-9428-171BD576D01C}" type="slidenum">
              <a:rPr lang="he-IL" altLang="en-US"/>
              <a:pPr/>
              <a:t>‹#›</a:t>
            </a:fld>
            <a:endParaRPr lang="en-US" altLang="en-US" dirty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6909" tIns="48455" rIns="96909" bIns="4845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notes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055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58875" y="893763"/>
            <a:ext cx="4779963" cy="35845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7180263" y="9813925"/>
            <a:ext cx="511175" cy="31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wrap="none" lIns="96909" tIns="48455" rIns="96909" bIns="48455" anchor="ctr">
            <a:spAutoFit/>
          </a:bodyPr>
          <a:lstStyle>
            <a:lvl1pPr defTabSz="9620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9620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9620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9620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962025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962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962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962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96202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r"/>
            <a:fld id="{E749FCBC-C229-7F4F-BCB9-82098492F2FA}" type="slidenum">
              <a:rPr lang="he-IL" altLang="en-US" sz="1500">
                <a:latin typeface="Times New Roman" charset="0"/>
              </a:rPr>
              <a:pPr algn="r"/>
              <a:t>‹#›</a:t>
            </a:fld>
            <a:endParaRPr lang="en-US" altLang="en-US" sz="1500" dirty="0">
              <a:latin typeface="Times New Roman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1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2pPr>
    <a:lvl3pPr marL="914400" algn="l" rtl="1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3pPr>
    <a:lvl4pPr marL="1371600" algn="l" rtl="1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0825550-069C-4F4C-8F04-6692E481A406}" type="slidenum">
              <a:rPr lang="he-IL" altLang="en-US" sz="1100">
                <a:latin typeface="Times New Roman" charset="0"/>
              </a:rPr>
              <a:pPr/>
              <a:t>1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72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7738" y="4860925"/>
            <a:ext cx="5203825" cy="4605338"/>
          </a:xfrm>
        </p:spPr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553BB4-8056-D70D-1308-3C10D1767E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5">
            <a:extLst>
              <a:ext uri="{FF2B5EF4-FFF2-40B4-BE49-F238E27FC236}">
                <a16:creationId xmlns:a16="http://schemas.microsoft.com/office/drawing/2014/main" id="{2CB13CC7-33EF-9FF6-475C-D77F6014F5C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0703741-97BD-504B-AA0A-3435C9A151EA}" type="slidenum">
              <a:rPr lang="he-IL" altLang="en-US" sz="1100">
                <a:latin typeface="Times New Roman" charset="0"/>
              </a:rPr>
              <a:pPr/>
              <a:t>11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34818" name="Rectangle 2">
            <a:extLst>
              <a:ext uri="{FF2B5EF4-FFF2-40B4-BE49-F238E27FC236}">
                <a16:creationId xmlns:a16="http://schemas.microsoft.com/office/drawing/2014/main" id="{4F70AA1B-57BA-C574-D9CF-CEB652E9813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8339" name="Rectangle 3">
            <a:extLst>
              <a:ext uri="{FF2B5EF4-FFF2-40B4-BE49-F238E27FC236}">
                <a16:creationId xmlns:a16="http://schemas.microsoft.com/office/drawing/2014/main" id="{CA341EA8-CE43-7247-45D2-44D9A61065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84759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2CCC968C-A0A5-E947-9691-9983A2AE6F5B}" type="slidenum">
              <a:rPr lang="he-IL" altLang="en-US" sz="1100">
                <a:latin typeface="Times New Roman" charset="0"/>
              </a:rPr>
              <a:pPr/>
              <a:t>12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0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73166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14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30682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1F2840-0D73-F2B6-5989-1C677AF91C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>
            <a:extLst>
              <a:ext uri="{FF2B5EF4-FFF2-40B4-BE49-F238E27FC236}">
                <a16:creationId xmlns:a16="http://schemas.microsoft.com/office/drawing/2014/main" id="{1D7417FB-EC49-501F-C8B8-303517DD68C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15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8D22C62E-9465-4084-F7D7-20800C041C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>
            <a:extLst>
              <a:ext uri="{FF2B5EF4-FFF2-40B4-BE49-F238E27FC236}">
                <a16:creationId xmlns:a16="http://schemas.microsoft.com/office/drawing/2014/main" id="{2DA2A950-5E9A-D9D3-CBB4-B927D1C9F77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1772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D2643-6C64-8178-4D3B-6F2F7E965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>
            <a:extLst>
              <a:ext uri="{FF2B5EF4-FFF2-40B4-BE49-F238E27FC236}">
                <a16:creationId xmlns:a16="http://schemas.microsoft.com/office/drawing/2014/main" id="{87C73A93-6E7C-BC02-35A9-0C8383575E4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16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955DADF6-9850-EFE1-C92C-DB93D1726B3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>
            <a:extLst>
              <a:ext uri="{FF2B5EF4-FFF2-40B4-BE49-F238E27FC236}">
                <a16:creationId xmlns:a16="http://schemas.microsoft.com/office/drawing/2014/main" id="{C432358F-1D76-7ACB-2B15-FDC9A4D36D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21245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47FDA-5DC1-211E-D372-4252A100C8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>
            <a:extLst>
              <a:ext uri="{FF2B5EF4-FFF2-40B4-BE49-F238E27FC236}">
                <a16:creationId xmlns:a16="http://schemas.microsoft.com/office/drawing/2014/main" id="{73450151-42FE-2D57-F1F0-B37A0422CC7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17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AEC6D867-CA98-CE74-FA43-CFBA3E1AF5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>
            <a:extLst>
              <a:ext uri="{FF2B5EF4-FFF2-40B4-BE49-F238E27FC236}">
                <a16:creationId xmlns:a16="http://schemas.microsoft.com/office/drawing/2014/main" id="{11E6DE47-41ED-1782-04E7-F8C1F967D13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036867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6A7D03-5F69-D6A1-B808-AE5D9CCEF2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>
            <a:extLst>
              <a:ext uri="{FF2B5EF4-FFF2-40B4-BE49-F238E27FC236}">
                <a16:creationId xmlns:a16="http://schemas.microsoft.com/office/drawing/2014/main" id="{FAA8A665-4D45-AB65-364F-3F63156F512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18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44FD5095-E336-80BE-4102-97735B3928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>
            <a:extLst>
              <a:ext uri="{FF2B5EF4-FFF2-40B4-BE49-F238E27FC236}">
                <a16:creationId xmlns:a16="http://schemas.microsoft.com/office/drawing/2014/main" id="{3C0A24F8-5725-B46A-E866-F347A4A143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91381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B9E03-982D-C09D-3072-AFD4C7D47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>
            <a:extLst>
              <a:ext uri="{FF2B5EF4-FFF2-40B4-BE49-F238E27FC236}">
                <a16:creationId xmlns:a16="http://schemas.microsoft.com/office/drawing/2014/main" id="{6047B722-F35D-DB92-83EB-01008C7D435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19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6A13EE3C-88B2-09CF-E699-824B66C88B2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>
            <a:extLst>
              <a:ext uri="{FF2B5EF4-FFF2-40B4-BE49-F238E27FC236}">
                <a16:creationId xmlns:a16="http://schemas.microsoft.com/office/drawing/2014/main" id="{686BD4A0-87D4-5492-D7D0-FE0926B385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12735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4D4E36-DC73-EA51-B0FD-8A8AC5DD7A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>
            <a:extLst>
              <a:ext uri="{FF2B5EF4-FFF2-40B4-BE49-F238E27FC236}">
                <a16:creationId xmlns:a16="http://schemas.microsoft.com/office/drawing/2014/main" id="{962CF570-0A29-2D1A-2C9C-760F30E3C5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20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>
            <a:extLst>
              <a:ext uri="{FF2B5EF4-FFF2-40B4-BE49-F238E27FC236}">
                <a16:creationId xmlns:a16="http://schemas.microsoft.com/office/drawing/2014/main" id="{8D842611-AD4B-5FBE-379A-97A2A66BB1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>
            <a:extLst>
              <a:ext uri="{FF2B5EF4-FFF2-40B4-BE49-F238E27FC236}">
                <a16:creationId xmlns:a16="http://schemas.microsoft.com/office/drawing/2014/main" id="{F7448B94-9B22-530E-B9D1-43BB1BA006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093444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6388E2A-D43C-F141-9BC0-AFA9B36BF31A}" type="slidenum">
              <a:rPr lang="he-IL" altLang="en-US" sz="1100">
                <a:latin typeface="Times New Roman" charset="0"/>
              </a:rPr>
              <a:pPr/>
              <a:t>21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366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8092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F12DE8A-E178-774D-802B-37C634C0520B}" type="slidenum">
              <a:rPr lang="he-IL" altLang="en-US" sz="1100">
                <a:latin typeface="Times New Roman" charset="0"/>
              </a:rPr>
              <a:pPr/>
              <a:t>2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71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82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8F694E7-2D84-7B43-ADBB-C237BC9DB065}" type="slidenum">
              <a:rPr lang="he-IL" altLang="en-US" sz="1100">
                <a:latin typeface="Times New Roman" charset="0"/>
              </a:rPr>
              <a:pPr/>
              <a:t>22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5E9211-E8A0-C18F-51DC-90FC5DC744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5">
            <a:extLst>
              <a:ext uri="{FF2B5EF4-FFF2-40B4-BE49-F238E27FC236}">
                <a16:creationId xmlns:a16="http://schemas.microsoft.com/office/drawing/2014/main" id="{6C214A83-B45A-E76B-70B1-B88710C79CD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8F694E7-2D84-7B43-ADBB-C237BC9DB065}" type="slidenum">
              <a:rPr lang="he-IL" altLang="en-US" sz="1100">
                <a:latin typeface="Times New Roman" charset="0"/>
              </a:rPr>
              <a:pPr/>
              <a:t>23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E7F4A9DA-801A-09F1-0F7A-2F14C896113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6B7ED09E-FDBE-FDC1-2C7A-5EFB05CD59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152411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B7450B-41C5-4A02-95D5-28A50E56A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5">
            <a:extLst>
              <a:ext uri="{FF2B5EF4-FFF2-40B4-BE49-F238E27FC236}">
                <a16:creationId xmlns:a16="http://schemas.microsoft.com/office/drawing/2014/main" id="{D4B9CE6F-B7E4-C911-BC71-4973F8031E0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8F694E7-2D84-7B43-ADBB-C237BC9DB065}" type="slidenum">
              <a:rPr lang="he-IL" altLang="en-US" sz="1100">
                <a:latin typeface="Times New Roman" charset="0"/>
              </a:rPr>
              <a:pPr/>
              <a:t>24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4578" name="Rectangle 2">
            <a:extLst>
              <a:ext uri="{FF2B5EF4-FFF2-40B4-BE49-F238E27FC236}">
                <a16:creationId xmlns:a16="http://schemas.microsoft.com/office/drawing/2014/main" id="{4AC2A0C9-8988-B55D-0DEE-12EA1802220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Rectangle 3">
            <a:extLst>
              <a:ext uri="{FF2B5EF4-FFF2-40B4-BE49-F238E27FC236}">
                <a16:creationId xmlns:a16="http://schemas.microsoft.com/office/drawing/2014/main" id="{86670BB1-947A-ADC1-A4B6-1A63540588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5108824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256B9DAF-C06C-394E-A66F-C649BAE107E1}" type="slidenum">
              <a:rPr lang="he-IL" altLang="en-US" sz="1100">
                <a:latin typeface="Times New Roman" charset="0"/>
              </a:rPr>
              <a:pPr/>
              <a:t>26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765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69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1C263C9A-1943-A648-97BF-661BC4BD0ACD}" type="slidenum">
              <a:rPr lang="he-IL" altLang="en-US" sz="1100">
                <a:latin typeface="Times New Roman" charset="0"/>
              </a:rPr>
              <a:pPr/>
              <a:t>27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96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0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229276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9FBDAC-BFF2-2FE9-CA98-6CDFB97BC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5">
            <a:extLst>
              <a:ext uri="{FF2B5EF4-FFF2-40B4-BE49-F238E27FC236}">
                <a16:creationId xmlns:a16="http://schemas.microsoft.com/office/drawing/2014/main" id="{D1FFDEFA-ADBB-42A8-D684-70053466E0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1C263C9A-1943-A648-97BF-661BC4BD0ACD}" type="slidenum">
              <a:rPr lang="he-IL" altLang="en-US" sz="1100">
                <a:latin typeface="Times New Roman" charset="0"/>
              </a:rPr>
              <a:pPr/>
              <a:t>28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29698" name="Rectangle 2">
            <a:extLst>
              <a:ext uri="{FF2B5EF4-FFF2-40B4-BE49-F238E27FC236}">
                <a16:creationId xmlns:a16="http://schemas.microsoft.com/office/drawing/2014/main" id="{09F3ACEF-4F9C-F310-AF28-461A8975E3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0019" name="Rectangle 3">
            <a:extLst>
              <a:ext uri="{FF2B5EF4-FFF2-40B4-BE49-F238E27FC236}">
                <a16:creationId xmlns:a16="http://schemas.microsoft.com/office/drawing/2014/main" id="{D3E2CC1F-0A51-4A0E-F889-33F1A036F2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697907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261E3D6C-ADD7-7E48-A7AB-A037119A13D8}" type="slidenum">
              <a:rPr lang="he-IL" altLang="en-US" sz="1100">
                <a:latin typeface="Times New Roman" charset="0"/>
              </a:rPr>
              <a:pPr/>
              <a:t>29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31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1001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B977D5E-624E-5C45-A1DA-9C5329127005}" type="slidenum">
              <a:rPr lang="he-IL" altLang="en-US" sz="1100">
                <a:latin typeface="Times New Roman" charset="0"/>
              </a:rPr>
              <a:pPr/>
              <a:t>31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1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68848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B977D5E-624E-5C45-A1DA-9C5329127005}" type="slidenum">
              <a:rPr lang="he-IL" altLang="en-US" sz="1100">
                <a:latin typeface="Times New Roman" charset="0"/>
              </a:rPr>
              <a:pPr/>
              <a:t>32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145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6632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930206-D2B7-1460-72EC-DB3BC0BB4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5">
            <a:extLst>
              <a:ext uri="{FF2B5EF4-FFF2-40B4-BE49-F238E27FC236}">
                <a16:creationId xmlns:a16="http://schemas.microsoft.com/office/drawing/2014/main" id="{1A3F0613-9C0A-4E75-64DE-EE71D1C07B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B977D5E-624E-5C45-A1DA-9C5329127005}" type="slidenum">
              <a:rPr lang="he-IL" altLang="en-US" sz="1100">
                <a:latin typeface="Times New Roman" charset="0"/>
              </a:rPr>
              <a:pPr/>
              <a:t>33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50178" name="Rectangle 2">
            <a:extLst>
              <a:ext uri="{FF2B5EF4-FFF2-40B4-BE49-F238E27FC236}">
                <a16:creationId xmlns:a16="http://schemas.microsoft.com/office/drawing/2014/main" id="{416743DA-425E-2DB7-5D09-EBDE87F14A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71459" name="Rectangle 3">
            <a:extLst>
              <a:ext uri="{FF2B5EF4-FFF2-40B4-BE49-F238E27FC236}">
                <a16:creationId xmlns:a16="http://schemas.microsoft.com/office/drawing/2014/main" id="{320BC1A2-3B08-BAD1-C1F4-7D2F3563E6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28098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DADE1C5F-4D01-A640-ABB5-5CF03E334EFA}" type="slidenum">
              <a:rPr lang="he-IL" altLang="en-US" sz="1100">
                <a:latin typeface="Times New Roman" charset="0"/>
              </a:rPr>
              <a:pPr/>
              <a:t>3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23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575492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79BB813-425E-2646-8F59-6095A7E13713}" type="slidenum">
              <a:rPr lang="en-US" altLang="en-US" sz="1100">
                <a:latin typeface="Times New Roman" charset="0"/>
              </a:rPr>
              <a:pPr/>
              <a:t>35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754362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79BB813-425E-2646-8F59-6095A7E13713}" type="slidenum">
              <a:rPr lang="en-US" altLang="en-US" sz="1100">
                <a:latin typeface="Times New Roman" charset="0"/>
              </a:rPr>
              <a:pPr/>
              <a:t>36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009309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79BB813-425E-2646-8F59-6095A7E13713}" type="slidenum">
              <a:rPr lang="en-US" altLang="en-US" sz="1100">
                <a:latin typeface="Times New Roman" charset="0"/>
              </a:rPr>
              <a:pPr/>
              <a:t>37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645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617464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D9854F-FAAB-1D49-8A10-2529212BB502}" type="slidenum">
              <a:rPr lang="en-US" altLang="en-US" sz="1100">
                <a:latin typeface="Times New Roman" charset="0"/>
              </a:rPr>
              <a:pPr/>
              <a:t>38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1372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D9854F-FAAB-1D49-8A10-2529212BB502}" type="slidenum">
              <a:rPr lang="en-US" altLang="en-US" sz="1100">
                <a:latin typeface="Times New Roman" charset="0"/>
              </a:rPr>
              <a:pPr/>
              <a:t>39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31402114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5D9854F-FAAB-1D49-8A10-2529212BB502}" type="slidenum">
              <a:rPr lang="en-US" altLang="en-US" sz="1100">
                <a:latin typeface="Times New Roman" charset="0"/>
              </a:rPr>
              <a:pPr/>
              <a:t>40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665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944693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B711961-F68F-A142-BFB5-C8A5B1BEEB62}" type="slidenum">
              <a:rPr lang="en-US" altLang="en-US" sz="1100">
                <a:latin typeface="Times New Roman" charset="0"/>
              </a:rPr>
              <a:pPr/>
              <a:t>41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770254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CB711961-F68F-A142-BFB5-C8A5B1BEEB62}" type="slidenum">
              <a:rPr lang="en-US" altLang="en-US" sz="1100">
                <a:latin typeface="Times New Roman" charset="0"/>
              </a:rPr>
              <a:pPr/>
              <a:t>42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768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005676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9A8C7D30-836A-1E42-8C48-3ED398E87E91}" type="slidenum">
              <a:rPr lang="en-US" altLang="en-US" sz="1100">
                <a:latin typeface="Times New Roman" charset="0"/>
              </a:rPr>
              <a:pPr/>
              <a:t>43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911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91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2023492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4353C244-2602-5F48-B148-F4495AC2375B}" type="slidenum">
              <a:rPr lang="en-US" altLang="en-US" sz="1100">
                <a:latin typeface="Times New Roman" charset="0"/>
              </a:rPr>
              <a:pPr/>
              <a:t>44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931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225" y="4424363"/>
            <a:ext cx="5160963" cy="4198937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87955" tIns="43978" rIns="87955" bIns="43978"/>
          <a:lstStyle/>
          <a:p>
            <a:pPr eaLnBrk="1" hangingPunct="1"/>
            <a:endParaRPr lang="en-US" altLang="en-US" dirty="0"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78002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7439067-A177-A74A-ABB7-245EB4F67BF4}" type="slidenum">
              <a:rPr lang="he-IL" altLang="en-US" sz="1100">
                <a:latin typeface="Times New Roman" charset="0"/>
              </a:rPr>
              <a:pPr/>
              <a:t>4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8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183339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5443D-134C-B594-7523-8D2756158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5">
            <a:extLst>
              <a:ext uri="{FF2B5EF4-FFF2-40B4-BE49-F238E27FC236}">
                <a16:creationId xmlns:a16="http://schemas.microsoft.com/office/drawing/2014/main" id="{3D6E8903-4175-BC5D-28AD-43E340FE0F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80825550-069C-4F4C-8F04-6692E481A406}" type="slidenum">
              <a:rPr lang="he-IL" altLang="en-US" sz="1100">
                <a:latin typeface="Times New Roman" charset="0"/>
              </a:rPr>
              <a:pPr/>
              <a:t>51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108B78B8-1CEC-5F09-B2FB-01D440ABBA2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993775" y="768350"/>
            <a:ext cx="5114925" cy="3836988"/>
          </a:xfrm>
          <a:ln/>
        </p:spPr>
      </p:sp>
      <p:sp>
        <p:nvSpPr>
          <p:cNvPr id="723971" name="Rectangle 3">
            <a:extLst>
              <a:ext uri="{FF2B5EF4-FFF2-40B4-BE49-F238E27FC236}">
                <a16:creationId xmlns:a16="http://schemas.microsoft.com/office/drawing/2014/main" id="{E0C4112B-E536-FFB3-7BBC-11FF23E54F2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47738" y="4860925"/>
            <a:ext cx="5203825" cy="4605338"/>
          </a:xfrm>
        </p:spPr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011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07439067-A177-A74A-ABB7-245EB4F67BF4}" type="slidenum">
              <a:rPr lang="he-IL" altLang="en-US" sz="1100">
                <a:latin typeface="Times New Roman" charset="0"/>
              </a:rPr>
              <a:pPr/>
              <a:t>5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133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8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80494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E7DA3FE-220D-2D4C-AFFA-DCF7457B01C3}" type="slidenum">
              <a:rPr lang="he-IL" altLang="en-US" sz="1100">
                <a:latin typeface="Times New Roman" charset="0"/>
              </a:rPr>
              <a:pPr/>
              <a:t>6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153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845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42EF8-16B4-0763-B203-CF7A446D9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5">
            <a:extLst>
              <a:ext uri="{FF2B5EF4-FFF2-40B4-BE49-F238E27FC236}">
                <a16:creationId xmlns:a16="http://schemas.microsoft.com/office/drawing/2014/main" id="{51017089-2690-A4B0-F58A-6699D57149D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E7DA3FE-220D-2D4C-AFFA-DCF7457B01C3}" type="slidenum">
              <a:rPr lang="he-IL" altLang="en-US" sz="1100">
                <a:latin typeface="Times New Roman" charset="0"/>
              </a:rPr>
              <a:pPr/>
              <a:t>7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973EE00E-6A34-6D2C-7586-E8436BA7FA9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8451" name="Rectangle 3">
            <a:extLst>
              <a:ext uri="{FF2B5EF4-FFF2-40B4-BE49-F238E27FC236}">
                <a16:creationId xmlns:a16="http://schemas.microsoft.com/office/drawing/2014/main" id="{1CAF1B8D-EAB3-9663-0A56-5B8B5DB81AB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4873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0703741-97BD-504B-AA0A-3435C9A151EA}" type="slidenum">
              <a:rPr lang="he-IL" altLang="en-US" sz="1100">
                <a:latin typeface="Times New Roman" charset="0"/>
              </a:rPr>
              <a:pPr/>
              <a:t>9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8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51327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5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 defTabSz="801688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defTabSz="80168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fld id="{70703741-97BD-504B-AA0A-3435C9A151EA}" type="slidenum">
              <a:rPr lang="he-IL" altLang="en-US" sz="1100">
                <a:latin typeface="Times New Roman" charset="0"/>
              </a:rPr>
              <a:pPr/>
              <a:t>10</a:t>
            </a:fld>
            <a:endParaRPr lang="en-US" altLang="en-US" sz="1100" dirty="0">
              <a:latin typeface="Times New Roman" charset="0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38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endParaRPr lang="en-US" dirty="0"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3103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0438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01450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24650" y="76200"/>
            <a:ext cx="2190750" cy="6324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" y="76200"/>
            <a:ext cx="6419850" cy="6324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86673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tx1"/>
              </a:buClr>
              <a:buSzPct val="100000"/>
              <a:buFont typeface="Arial" charset="0"/>
              <a:buChar char="•"/>
              <a:defRPr>
                <a:latin typeface="Times New Roman" charset="0"/>
                <a:ea typeface="Times New Roman" charset="0"/>
                <a:cs typeface="Times New Roman" charset="0"/>
              </a:defRPr>
            </a:lvl1pPr>
            <a:lvl2pPr marL="742950" indent="-285750">
              <a:buClr>
                <a:schemeClr val="tx1"/>
              </a:buClr>
              <a:buSzPct val="100000"/>
              <a:buFont typeface="Arial" charset="0"/>
              <a:buChar char="•"/>
              <a:defRPr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>
              <a:buClr>
                <a:schemeClr val="tx1"/>
              </a:buClr>
              <a:buSzPct val="100000"/>
              <a:buFont typeface="Arial" charset="0"/>
              <a:buChar char="•"/>
              <a:defRPr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>
              <a:buClr>
                <a:schemeClr val="tx1"/>
              </a:buClr>
              <a:buSzPct val="100000"/>
              <a:buFont typeface="Arial" charset="0"/>
              <a:buChar char="•"/>
              <a:defRPr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>
              <a:buClr>
                <a:schemeClr val="tx1"/>
              </a:buClr>
              <a:buSzPct val="100000"/>
              <a:buFont typeface="Arial" charset="0"/>
              <a:buChar char="•"/>
              <a:defRPr>
                <a:latin typeface="Times New Roman" charset="0"/>
                <a:ea typeface="Times New Roman" charset="0"/>
                <a:cs typeface="Times New Roman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105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82947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8600" y="838200"/>
            <a:ext cx="4229100" cy="5562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838200"/>
            <a:ext cx="4229100" cy="5562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5585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16395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7647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56849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154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7922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28600" y="838200"/>
            <a:ext cx="86106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8" name="Line 4"/>
          <p:cNvSpPr>
            <a:spLocks noChangeShapeType="1"/>
          </p:cNvSpPr>
          <p:nvPr/>
        </p:nvSpPr>
        <p:spPr bwMode="auto">
          <a:xfrm>
            <a:off x="152400" y="609600"/>
            <a:ext cx="8763000" cy="0"/>
          </a:xfrm>
          <a:prstGeom prst="line">
            <a:avLst/>
          </a:prstGeom>
          <a:noFill/>
          <a:ln w="254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0939DADA-2804-1FA4-AA20-11532B1BA24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28600" y="6578262"/>
            <a:ext cx="8610600" cy="203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Intro to CS / RUNI / lecture 7-</a:t>
            </a:r>
            <a:r>
              <a:rPr lang="he-IL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                                                                                                                                                                              slide </a:t>
            </a:r>
            <a:fld id="{0E022C0D-3723-2343-B86A-05A05703B5CB}" type="slidenum">
              <a:rPr lang="en-US" sz="10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pPr>
                <a:defRPr/>
              </a:pPr>
              <a:t>‹#›</a:t>
            </a:fld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   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Arial" charset="0"/>
          <a:ea typeface="+mj-ea"/>
          <a:cs typeface="ＭＳ Ｐゴシック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000000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663300"/>
          </a:solidFill>
          <a:latin typeface="Arial" charset="0"/>
          <a:ea typeface="ＭＳ Ｐゴシック" charset="0"/>
        </a:defRPr>
      </a:lvl6pPr>
      <a:lvl7pPr marL="9144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663300"/>
          </a:solidFill>
          <a:latin typeface="Arial" charset="0"/>
          <a:ea typeface="ＭＳ Ｐゴシック" charset="0"/>
        </a:defRPr>
      </a:lvl7pPr>
      <a:lvl8pPr marL="13716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663300"/>
          </a:solidFill>
          <a:latin typeface="Arial" charset="0"/>
          <a:ea typeface="ＭＳ Ｐゴシック" charset="0"/>
        </a:defRPr>
      </a:lvl8pPr>
      <a:lvl9pPr marL="1828800" algn="l" rtl="0" eaLnBrk="0" fontAlgn="base" hangingPunct="0">
        <a:spcBef>
          <a:spcPct val="0"/>
        </a:spcBef>
        <a:spcAft>
          <a:spcPct val="0"/>
        </a:spcAft>
        <a:defRPr sz="2400">
          <a:solidFill>
            <a:srgbClr val="663300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eaLnBrk="0" fontAlgn="base" hangingPunct="0">
        <a:spcBef>
          <a:spcPct val="60000"/>
        </a:spcBef>
        <a:spcAft>
          <a:spcPct val="0"/>
        </a:spcAft>
        <a:buClr>
          <a:srgbClr val="006600"/>
        </a:buClr>
        <a:buSzPct val="65000"/>
        <a:buFont typeface="Wingdings" charset="2"/>
        <a:buChar char="n"/>
        <a:defRPr>
          <a:solidFill>
            <a:schemeClr val="tx1"/>
          </a:solidFill>
          <a:latin typeface="Arial" charset="0"/>
          <a:ea typeface="+mn-ea"/>
          <a:cs typeface="ＭＳ Ｐゴシック" charset="0"/>
        </a:defRPr>
      </a:lvl1pPr>
      <a:lvl2pPr marL="742950" indent="-285750" algn="l" rtl="0" eaLnBrk="0" fontAlgn="base" hangingPunct="0">
        <a:spcBef>
          <a:spcPct val="60000"/>
        </a:spcBef>
        <a:spcAft>
          <a:spcPct val="0"/>
        </a:spcAft>
        <a:buClr>
          <a:srgbClr val="000099"/>
        </a:buClr>
        <a:buSzPct val="65000"/>
        <a:buFont typeface="Wingdings" charset="2"/>
        <a:buChar char="l"/>
        <a:defRPr>
          <a:solidFill>
            <a:schemeClr val="tx1"/>
          </a:solidFill>
          <a:latin typeface="Arial" charset="0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65000"/>
        <a:buFont typeface="Wingdings" charset="2"/>
        <a:buChar char="q"/>
        <a:defRPr>
          <a:solidFill>
            <a:schemeClr val="tx1"/>
          </a:solidFill>
          <a:latin typeface="Arial" charset="0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65000"/>
        <a:buFont typeface="Wingdings" charset="2"/>
        <a:buChar char="n"/>
        <a:defRPr>
          <a:solidFill>
            <a:schemeClr val="tx1"/>
          </a:solidFill>
          <a:latin typeface="Arial" charset="0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65000"/>
        <a:buFont typeface="Wingdings" charset="2"/>
        <a:buChar char="n"/>
        <a:defRPr>
          <a:solidFill>
            <a:schemeClr val="tx1"/>
          </a:solidFill>
          <a:latin typeface="Arial" charset="0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100000"/>
        <a:buFont typeface="Wingdings" charset="0"/>
        <a:buChar char="n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100000"/>
        <a:buFont typeface="Wingdings" charset="0"/>
        <a:buChar char="n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100000"/>
        <a:buFont typeface="Wingdings" charset="0"/>
        <a:buChar char="n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Clr>
          <a:srgbClr val="003300"/>
        </a:buClr>
        <a:buSzPct val="100000"/>
        <a:buFont typeface="Wingdings" charset="0"/>
        <a:buChar char="n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image" Target="../../theme/media/image10.jpe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2" descr="OPENO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2947" name="Rectangle 3"/>
          <p:cNvSpPr>
            <a:spLocks noGrp="1" noChangeArrowheads="1"/>
          </p:cNvSpPr>
          <p:nvPr>
            <p:ph type="ctrTitle"/>
          </p:nvPr>
        </p:nvSpPr>
        <p:spPr>
          <a:xfrm>
            <a:off x="1371600" y="1752600"/>
            <a:ext cx="6172200" cy="1447800"/>
          </a:xfrm>
        </p:spPr>
        <p:txBody>
          <a:bodyPr wrap="none"/>
          <a:lstStyle/>
          <a:p>
            <a:pPr algn="ctr">
              <a:spcBef>
                <a:spcPct val="100000"/>
              </a:spcBef>
              <a:spcAft>
                <a:spcPct val="35000"/>
              </a:spcAft>
              <a:defRPr/>
            </a:pPr>
            <a:r>
              <a:rPr lang="en-US" sz="3200" dirty="0">
                <a:solidFill>
                  <a:schemeClr val="tx1"/>
                </a:solidFill>
                <a:latin typeface="+mj-lt"/>
                <a:cs typeface="+mj-cs"/>
              </a:rPr>
              <a:t> Recursion</a:t>
            </a:r>
            <a:endParaRPr lang="en-US" sz="1800" dirty="0">
              <a:solidFill>
                <a:schemeClr val="tx1"/>
              </a:solidFill>
              <a:latin typeface="+mj-lt"/>
              <a:cs typeface="+mj-cs"/>
            </a:endParaRPr>
          </a:p>
        </p:txBody>
      </p:sp>
      <p:sp>
        <p:nvSpPr>
          <p:cNvPr id="4100" name="Rectangle 7"/>
          <p:cNvSpPr>
            <a:spLocks noChangeArrowheads="1"/>
          </p:cNvSpPr>
          <p:nvPr/>
        </p:nvSpPr>
        <p:spPr bwMode="auto">
          <a:xfrm>
            <a:off x="1447800" y="1766888"/>
            <a:ext cx="6172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solidFill>
                  <a:srgbClr val="737373"/>
                </a:solidFill>
              </a:rPr>
              <a:t>Lecture </a:t>
            </a:r>
            <a:r>
              <a:rPr lang="he-IL" altLang="en-US" sz="2000" dirty="0">
                <a:solidFill>
                  <a:srgbClr val="737373"/>
                </a:solidFill>
              </a:rPr>
              <a:t>7-1</a:t>
            </a:r>
            <a:endParaRPr lang="en-US" altLang="en-US" sz="2800" dirty="0"/>
          </a:p>
        </p:txBody>
      </p:sp>
      <p:pic>
        <p:nvPicPr>
          <p:cNvPr id="4101" name="Content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" r="1605"/>
          <a:stretch>
            <a:fillRect/>
          </a:stretch>
        </p:blipFill>
        <p:spPr bwMode="auto">
          <a:xfrm>
            <a:off x="2171700" y="2971800"/>
            <a:ext cx="4686300" cy="323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FF5EEC73-A3E8-64C6-9A66-2CCB1C12A1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 to Computer Science</a:t>
            </a:r>
          </a:p>
          <a:p>
            <a:pPr algn="l">
              <a:spcBef>
                <a:spcPts val="400"/>
              </a:spcBef>
              <a:defRPr/>
            </a:pP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Reichman University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Reversing a string</a:t>
            </a:r>
          </a:p>
        </p:txBody>
      </p:sp>
      <p:sp>
        <p:nvSpPr>
          <p:cNvPr id="1037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762000"/>
            <a:ext cx="5715000" cy="2895600"/>
          </a:xfrm>
        </p:spPr>
        <p:txBody>
          <a:bodyPr/>
          <a:lstStyle/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u="sng" dirty="0">
                <a:ea typeface="ＭＳ Ｐゴシック" charset="-128"/>
              </a:rPr>
              <a:t>Task:</a:t>
            </a:r>
            <a:r>
              <a:rPr lang="en-US" altLang="en-US" dirty="0">
                <a:ea typeface="ＭＳ Ｐゴシック" charset="-128"/>
              </a:rPr>
              <a:t> reverse a string</a:t>
            </a:r>
          </a:p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Example: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reverse("abcd")</a:t>
            </a:r>
            <a:r>
              <a:rPr lang="en-US" altLang="en-US" dirty="0">
                <a:ea typeface="ＭＳ Ｐゴシック" charset="-128"/>
              </a:rPr>
              <a:t> should return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"dcba"</a:t>
            </a:r>
          </a:p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Insight:</a:t>
            </a:r>
            <a:r>
              <a:rPr lang="en-US" altLang="en-US" dirty="0">
                <a:latin typeface="Consolas" charset="0"/>
                <a:ea typeface="ＭＳ Ｐゴシック" charset="-128"/>
              </a:rPr>
              <a:t> 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reverse("abcd")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=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reverse("bcd") + </a:t>
            </a:r>
            <a:r>
              <a:rPr lang="en-US" altLang="en-US" sz="1200" dirty="0">
                <a:latin typeface="Consolas" charset="0"/>
              </a:rPr>
              <a:t>‘a’</a:t>
            </a:r>
          </a:p>
          <a:p>
            <a:pPr marL="0" indent="0">
              <a:spcBef>
                <a:spcPts val="600"/>
              </a:spcBef>
              <a:buFont typeface="Wingdings" charset="2"/>
              <a:buNone/>
            </a:pPr>
            <a:r>
              <a:rPr lang="en-US" altLang="en-US" sz="1200" dirty="0">
                <a:latin typeface="Consolas" charset="0"/>
                <a:ea typeface="ＭＳ Ｐゴシック" charset="-128"/>
              </a:rPr>
              <a:t>           </a:t>
            </a:r>
            <a:r>
              <a:rPr lang="en-US" altLang="en-US" sz="800" dirty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reverse("a")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=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"a" </a:t>
            </a:r>
          </a:p>
          <a:p>
            <a:pPr marL="0" indent="0">
              <a:spcBef>
                <a:spcPts val="600"/>
              </a:spcBef>
              <a:buFont typeface="Wingdings" charset="2"/>
              <a:buNone/>
            </a:pPr>
            <a:br>
              <a:rPr lang="en-US" altLang="en-US" u="sng" dirty="0">
                <a:ea typeface="ＭＳ Ｐゴシック" charset="-128"/>
              </a:rPr>
            </a:b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842295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3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8003E617-2371-5884-FDE4-FE53E40067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314" name="Rectangle 2">
            <a:extLst>
              <a:ext uri="{FF2B5EF4-FFF2-40B4-BE49-F238E27FC236}">
                <a16:creationId xmlns:a16="http://schemas.microsoft.com/office/drawing/2014/main" id="{7A0DD4F5-B623-424A-5EB6-132658C759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Reversing a string</a:t>
            </a:r>
          </a:p>
        </p:txBody>
      </p:sp>
      <p:sp>
        <p:nvSpPr>
          <p:cNvPr id="1037315" name="Rectangle 3">
            <a:extLst>
              <a:ext uri="{FF2B5EF4-FFF2-40B4-BE49-F238E27FC236}">
                <a16:creationId xmlns:a16="http://schemas.microsoft.com/office/drawing/2014/main" id="{F665499D-101B-1F43-92DD-881739C1C7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762000"/>
            <a:ext cx="5715000" cy="2895600"/>
          </a:xfrm>
        </p:spPr>
        <p:txBody>
          <a:bodyPr/>
          <a:lstStyle/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u="sng" dirty="0">
                <a:ea typeface="ＭＳ Ｐゴシック" charset="-128"/>
              </a:rPr>
              <a:t>Task:</a:t>
            </a:r>
            <a:r>
              <a:rPr lang="en-US" altLang="en-US" dirty="0">
                <a:ea typeface="ＭＳ Ｐゴシック" charset="-128"/>
              </a:rPr>
              <a:t> reverse a string</a:t>
            </a:r>
          </a:p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Example: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reverse("abcd")</a:t>
            </a:r>
            <a:r>
              <a:rPr lang="en-US" altLang="en-US" dirty="0">
                <a:ea typeface="ＭＳ Ｐゴシック" charset="-128"/>
              </a:rPr>
              <a:t> should return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"dcba"</a:t>
            </a:r>
          </a:p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Insight:</a:t>
            </a:r>
            <a:r>
              <a:rPr lang="en-US" altLang="en-US" dirty="0">
                <a:latin typeface="Consolas" charset="0"/>
                <a:ea typeface="ＭＳ Ｐゴシック" charset="-128"/>
              </a:rPr>
              <a:t> 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reverse("abcd")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=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reverse("bcd") + </a:t>
            </a:r>
            <a:r>
              <a:rPr lang="en-US" altLang="en-US" sz="1200" dirty="0">
                <a:latin typeface="Consolas" charset="0"/>
              </a:rPr>
              <a:t>‘a’</a:t>
            </a:r>
          </a:p>
          <a:p>
            <a:pPr marL="0" indent="0">
              <a:spcBef>
                <a:spcPts val="600"/>
              </a:spcBef>
              <a:buFont typeface="Wingdings" charset="2"/>
              <a:buNone/>
            </a:pPr>
            <a:r>
              <a:rPr lang="en-US" altLang="en-US" sz="1200" dirty="0">
                <a:latin typeface="Consolas" charset="0"/>
                <a:ea typeface="ＭＳ Ｐゴシック" charset="-128"/>
              </a:rPr>
              <a:t>           </a:t>
            </a:r>
            <a:r>
              <a:rPr lang="en-US" altLang="en-US" sz="800" dirty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reverse("a")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=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"a" </a:t>
            </a:r>
          </a:p>
          <a:p>
            <a:pPr marL="0" indent="0">
              <a:spcBef>
                <a:spcPts val="600"/>
              </a:spcBef>
              <a:buFont typeface="Wingdings" charset="2"/>
              <a:buNone/>
            </a:pPr>
            <a:br>
              <a:rPr lang="en-US" altLang="en-US" u="sng" dirty="0">
                <a:ea typeface="ＭＳ Ｐゴシック" charset="-128"/>
              </a:rPr>
            </a:br>
            <a:r>
              <a:rPr lang="en-US" altLang="en-US" u="sng" dirty="0">
                <a:ea typeface="ＭＳ Ｐゴシック" charset="-128"/>
              </a:rPr>
              <a:t>Recursive algorithm for </a:t>
            </a:r>
            <a:r>
              <a:rPr lang="en-US" altLang="en-US" sz="1400" u="sng" dirty="0">
                <a:latin typeface="Consolas" charset="0"/>
                <a:ea typeface="ＭＳ Ｐゴシック" charset="-128"/>
              </a:rPr>
              <a:t>reverse(str)</a:t>
            </a:r>
            <a:r>
              <a:rPr lang="en-US" altLang="en-US" u="sng" dirty="0">
                <a:ea typeface="ＭＳ Ｐゴシック" charset="-128"/>
              </a:rPr>
              <a:t>:</a:t>
            </a:r>
          </a:p>
          <a:p>
            <a:pPr marL="0" indent="0">
              <a:spcBef>
                <a:spcPts val="12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If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str</a:t>
            </a:r>
            <a:r>
              <a:rPr lang="en-US" altLang="en-US" dirty="0">
                <a:ea typeface="ＭＳ Ｐゴシック" charset="-128"/>
              </a:rPr>
              <a:t> consists of a single character, or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null</a:t>
            </a:r>
            <a:r>
              <a:rPr lang="en-US" altLang="en-US" dirty="0">
                <a:ea typeface="ＭＳ Ｐゴシック" charset="-128"/>
              </a:rPr>
              <a:t>, return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str</a:t>
            </a:r>
          </a:p>
          <a:p>
            <a:pPr marL="0" indent="0">
              <a:spcBef>
                <a:spcPts val="12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else return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</a:t>
            </a:r>
            <a:r>
              <a:rPr lang="en-US" altLang="en-US" sz="800" dirty="0"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 </a:t>
            </a:r>
            <a:r>
              <a:rPr lang="en-US" altLang="en-US" sz="1400" dirty="0">
                <a:ea typeface="ＭＳ Ｐゴシック" charset="-128"/>
              </a:rPr>
              <a:t>(the last </a:t>
            </a:r>
            <a:r>
              <a:rPr lang="en-US" altLang="en-US" sz="1400" i="1" dirty="0">
                <a:ea typeface="ＭＳ Ｐゴシック" charset="-128"/>
              </a:rPr>
              <a:t>n</a:t>
            </a:r>
            <a:r>
              <a:rPr lang="en-US" altLang="en-US" sz="800" i="1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–</a:t>
            </a:r>
            <a:r>
              <a:rPr lang="en-US" altLang="en-US" sz="8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1 characters of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str</a:t>
            </a:r>
            <a:r>
              <a:rPr lang="en-US" altLang="en-US" sz="1400" dirty="0">
                <a:ea typeface="ＭＳ Ｐゴシック" charset="-128"/>
              </a:rPr>
              <a:t>) +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str[0]</a:t>
            </a:r>
            <a:br>
              <a:rPr lang="en-US" altLang="en-US" dirty="0">
                <a:ea typeface="ＭＳ Ｐゴシック" charset="-128"/>
              </a:rPr>
            </a:br>
            <a:endParaRPr lang="en-US" altLang="en-US" dirty="0">
              <a:ea typeface="ＭＳ Ｐゴシック" charset="-128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8958FF8-DE08-9F4A-F52B-DDED7263764B}"/>
              </a:ext>
            </a:extLst>
          </p:cNvPr>
          <p:cNvGrpSpPr/>
          <p:nvPr/>
        </p:nvGrpSpPr>
        <p:grpSpPr>
          <a:xfrm>
            <a:off x="480527" y="3962400"/>
            <a:ext cx="7502529" cy="1524000"/>
            <a:chOff x="498475" y="4457700"/>
            <a:chExt cx="7502529" cy="1524000"/>
          </a:xfrm>
        </p:grpSpPr>
        <p:sp>
          <p:nvSpPr>
            <p:cNvPr id="27" name="Rectangle 3">
              <a:extLst>
                <a:ext uri="{FF2B5EF4-FFF2-40B4-BE49-F238E27FC236}">
                  <a16:creationId xmlns:a16="http://schemas.microsoft.com/office/drawing/2014/main" id="{3FC623FB-FC15-9311-DF3C-2C354CD198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8475" y="4457700"/>
              <a:ext cx="4797425" cy="1524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226800" rIns="0" bIns="262800" anchor="ctr"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3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public static String </a:t>
              </a:r>
              <a:r>
                <a:rPr lang="en-US" altLang="en-US" sz="1200" b="1" dirty="0">
                  <a:latin typeface="Consolas" charset="0"/>
                </a:rPr>
                <a:t>reverse</a:t>
              </a:r>
              <a:r>
                <a:rPr lang="en-US" altLang="en-US" sz="1200" dirty="0">
                  <a:latin typeface="Consolas" charset="0"/>
                </a:rPr>
                <a:t>(String str) {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if (str.length() &lt;= 1) {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  return str;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}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return </a:t>
              </a:r>
              <a:r>
                <a:rPr lang="en-US" altLang="en-US" sz="1200" b="1" dirty="0">
                  <a:latin typeface="Consolas" charset="0"/>
                </a:rPr>
                <a:t>reverse</a:t>
              </a:r>
              <a:r>
                <a:rPr lang="en-US" altLang="en-US" sz="1200" dirty="0">
                  <a:latin typeface="Consolas" charset="0"/>
                </a:rPr>
                <a:t>(str.substring(1)) + str.charAt(0);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}</a:t>
              </a:r>
              <a:endParaRPr lang="en-US" altLang="en-US" sz="1200" dirty="0">
                <a:latin typeface="Lucida Console" charset="0"/>
              </a:endParaRPr>
            </a:p>
          </p:txBody>
        </p:sp>
        <p:sp>
          <p:nvSpPr>
            <p:cNvPr id="16" name="Rounded Rectangular Callout 15">
              <a:extLst>
                <a:ext uri="{FF2B5EF4-FFF2-40B4-BE49-F238E27FC236}">
                  <a16:creationId xmlns:a16="http://schemas.microsoft.com/office/drawing/2014/main" id="{28D12629-995E-9CF7-E9BD-4EBE07B0BC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6400" y="5334000"/>
              <a:ext cx="2514604" cy="506094"/>
            </a:xfrm>
            <a:prstGeom prst="wedgeRoundRectCallout">
              <a:avLst>
                <a:gd name="adj1" fmla="val -21230"/>
                <a:gd name="adj2" fmla="val -43451"/>
                <a:gd name="adj3" fmla="val 16667"/>
              </a:avLst>
            </a:prstGeom>
            <a:solidFill>
              <a:schemeClr val="bg1"/>
            </a:solidFill>
            <a:ln w="1270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/>
            <a:p>
              <a:pPr marL="0" lvl="1">
                <a:spcBef>
                  <a:spcPts val="600"/>
                </a:spcBef>
                <a:buClr>
                  <a:schemeClr val="tx1"/>
                </a:buClr>
                <a:defRPr/>
              </a:pP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 panose="020B0609020204030204" pitchFamily="49" charset="0"/>
                  <a:ea typeface="Times New Roman" charset="0"/>
                  <a:cs typeface="Consolas" panose="020B0609020204030204" pitchFamily="49" charset="0"/>
                </a:rPr>
                <a:t>substring(1)</a:t>
              </a: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Times New Roman" charset="0"/>
                  <a:ea typeface="Times New Roman" charset="0"/>
                  <a:cs typeface="Times New Roman" charset="0"/>
                </a:rPr>
                <a:t>: All the characters beginning in index 1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F518937E-8AA9-C34F-3B26-9F4F51732544}"/>
              </a:ext>
            </a:extLst>
          </p:cNvPr>
          <p:cNvGrpSpPr/>
          <p:nvPr/>
        </p:nvGrpSpPr>
        <p:grpSpPr>
          <a:xfrm>
            <a:off x="2191852" y="4537647"/>
            <a:ext cx="1999140" cy="1115716"/>
            <a:chOff x="2191852" y="4537647"/>
            <a:chExt cx="1999140" cy="1115716"/>
          </a:xfrm>
        </p:grpSpPr>
        <p:sp>
          <p:nvSpPr>
            <p:cNvPr id="2" name="AutoShape 9">
              <a:extLst>
                <a:ext uri="{FF2B5EF4-FFF2-40B4-BE49-F238E27FC236}">
                  <a16:creationId xmlns:a16="http://schemas.microsoft.com/office/drawing/2014/main" id="{89B25BA7-2BF1-5CF4-5482-83D907A481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72852" y="4537647"/>
              <a:ext cx="667941" cy="166963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</p:spPr>
          <p:txBody>
            <a:bodyPr lIns="0" rIns="0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base case</a:t>
              </a:r>
            </a:p>
          </p:txBody>
        </p:sp>
        <p:cxnSp>
          <p:nvCxnSpPr>
            <p:cNvPr id="4" name="AutoShape 10">
              <a:extLst>
                <a:ext uri="{FF2B5EF4-FFF2-40B4-BE49-F238E27FC236}">
                  <a16:creationId xmlns:a16="http://schemas.microsoft.com/office/drawing/2014/main" id="{8E8485FF-9F48-17E2-F158-4C875C646FA4}"/>
                </a:ext>
              </a:extLst>
            </p:cNvPr>
            <p:cNvCxnSpPr>
              <a:cxnSpLocks noChangeShapeType="1"/>
              <a:stCxn id="2" idx="1"/>
            </p:cNvCxnSpPr>
            <p:nvPr/>
          </p:nvCxnSpPr>
          <p:spPr bwMode="auto">
            <a:xfrm flipH="1">
              <a:off x="2191852" y="4621129"/>
              <a:ext cx="381000" cy="0"/>
            </a:xfrm>
            <a:prstGeom prst="straightConnector1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AutoShape 13">
              <a:extLst>
                <a:ext uri="{FF2B5EF4-FFF2-40B4-BE49-F238E27FC236}">
                  <a16:creationId xmlns:a16="http://schemas.microsoft.com/office/drawing/2014/main" id="{ED7BA3C6-135B-25B0-26CA-45FCA9F833C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52800" y="5435792"/>
              <a:ext cx="838192" cy="217571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</p:spPr>
          <p:txBody>
            <a:bodyPr lIns="0" rIns="0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combination</a:t>
              </a:r>
            </a:p>
          </p:txBody>
        </p:sp>
        <p:cxnSp>
          <p:nvCxnSpPr>
            <p:cNvPr id="7" name="AutoShape 14">
              <a:extLst>
                <a:ext uri="{FF2B5EF4-FFF2-40B4-BE49-F238E27FC236}">
                  <a16:creationId xmlns:a16="http://schemas.microsoft.com/office/drawing/2014/main" id="{066C850D-B52F-E05B-613E-8468B2112B21}"/>
                </a:ext>
              </a:extLst>
            </p:cNvPr>
            <p:cNvCxnSpPr>
              <a:cxnSpLocks noChangeShapeType="1"/>
              <a:stCxn id="6" idx="0"/>
            </p:cNvCxnSpPr>
            <p:nvPr/>
          </p:nvCxnSpPr>
          <p:spPr bwMode="auto">
            <a:xfrm flipV="1">
              <a:off x="3771896" y="5158063"/>
              <a:ext cx="1" cy="277729"/>
            </a:xfrm>
            <a:prstGeom prst="straightConnector1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9" name="AutoShape 13">
              <a:extLst>
                <a:ext uri="{FF2B5EF4-FFF2-40B4-BE49-F238E27FC236}">
                  <a16:creationId xmlns:a16="http://schemas.microsoft.com/office/drawing/2014/main" id="{79CEA6B6-8DEE-FCCE-95B0-AEC2F7119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439504" y="5427384"/>
              <a:ext cx="703748" cy="217571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  <a:round/>
              <a:headEnd/>
              <a:tailEnd/>
            </a:ln>
          </p:spPr>
          <p:txBody>
            <a:bodyPr lIns="0" rIns="0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solidFill>
                    <a:schemeClr val="bg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reduction</a:t>
              </a:r>
            </a:p>
          </p:txBody>
        </p:sp>
        <p:cxnSp>
          <p:nvCxnSpPr>
            <p:cNvPr id="10" name="AutoShape 14">
              <a:extLst>
                <a:ext uri="{FF2B5EF4-FFF2-40B4-BE49-F238E27FC236}">
                  <a16:creationId xmlns:a16="http://schemas.microsoft.com/office/drawing/2014/main" id="{F86DFC99-40B1-44FD-1736-D49876B766CD}"/>
                </a:ext>
              </a:extLst>
            </p:cNvPr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2791378" y="5164218"/>
              <a:ext cx="1" cy="263166"/>
            </a:xfrm>
            <a:prstGeom prst="straightConnector1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61724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8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Reversing a string</a:t>
            </a:r>
            <a:r>
              <a:rPr lang="en-US" sz="1800" dirty="0">
                <a:latin typeface="+mj-lt"/>
                <a:cs typeface="+mj-cs"/>
              </a:rPr>
              <a:t>: Simulation</a:t>
            </a:r>
            <a:endParaRPr lang="en-US" dirty="0">
              <a:latin typeface="+mj-lt"/>
              <a:cs typeface="+mj-cs"/>
            </a:endParaRPr>
          </a:p>
        </p:txBody>
      </p:sp>
      <p:sp>
        <p:nvSpPr>
          <p:cNvPr id="35842" name="Rectangle 50"/>
          <p:cNvSpPr>
            <a:spLocks noChangeArrowheads="1"/>
          </p:cNvSpPr>
          <p:nvPr/>
        </p:nvSpPr>
        <p:spPr bwMode="auto">
          <a:xfrm>
            <a:off x="4876800" y="1112838"/>
            <a:ext cx="16764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 anchor="ctr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>
              <a:spcBef>
                <a:spcPct val="35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Consolas" charset="0"/>
              </a:rPr>
              <a:t> reverse("abcd")</a:t>
            </a:r>
          </a:p>
        </p:txBody>
      </p:sp>
      <p:grpSp>
        <p:nvGrpSpPr>
          <p:cNvPr id="35843" name="Group 51"/>
          <p:cNvGrpSpPr>
            <a:grpSpLocks/>
          </p:cNvGrpSpPr>
          <p:nvPr/>
        </p:nvGrpSpPr>
        <p:grpSpPr bwMode="auto">
          <a:xfrm>
            <a:off x="5029200" y="1493838"/>
            <a:ext cx="2590800" cy="1143000"/>
            <a:chOff x="1008" y="1200"/>
            <a:chExt cx="1632" cy="720"/>
          </a:xfrm>
        </p:grpSpPr>
        <p:sp>
          <p:nvSpPr>
            <p:cNvPr id="35871" name="Rectangle 52"/>
            <p:cNvSpPr>
              <a:spLocks noChangeArrowheads="1"/>
            </p:cNvSpPr>
            <p:nvPr/>
          </p:nvSpPr>
          <p:spPr bwMode="auto">
            <a:xfrm>
              <a:off x="1016" y="1584"/>
              <a:ext cx="1624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reverse("bcd") + 'a'</a:t>
              </a:r>
            </a:p>
          </p:txBody>
        </p:sp>
        <p:grpSp>
          <p:nvGrpSpPr>
            <p:cNvPr id="35872" name="Group 53"/>
            <p:cNvGrpSpPr>
              <a:grpSpLocks/>
            </p:cNvGrpSpPr>
            <p:nvPr/>
          </p:nvGrpSpPr>
          <p:grpSpPr bwMode="auto">
            <a:xfrm>
              <a:off x="1008" y="1200"/>
              <a:ext cx="240" cy="384"/>
              <a:chOff x="1200" y="672"/>
              <a:chExt cx="240" cy="384"/>
            </a:xfrm>
          </p:grpSpPr>
          <p:sp>
            <p:nvSpPr>
              <p:cNvPr id="35873" name="Line 54"/>
              <p:cNvSpPr>
                <a:spLocks noChangeShapeType="1"/>
              </p:cNvSpPr>
              <p:nvPr/>
            </p:nvSpPr>
            <p:spPr bwMode="auto">
              <a:xfrm flipV="1">
                <a:off x="1440" y="672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35874" name="Oval 55"/>
              <p:cNvSpPr>
                <a:spLocks noChangeArrowheads="1"/>
              </p:cNvSpPr>
              <p:nvPr/>
            </p:nvSpPr>
            <p:spPr bwMode="auto">
              <a:xfrm>
                <a:off x="1200" y="816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א</a:t>
                </a:r>
                <a:endParaRPr lang="en-US" altLang="en-US" sz="1400" dirty="0"/>
              </a:p>
            </p:txBody>
          </p:sp>
        </p:grpSp>
      </p:grpSp>
      <p:grpSp>
        <p:nvGrpSpPr>
          <p:cNvPr id="35844" name="Group 56"/>
          <p:cNvGrpSpPr>
            <a:grpSpLocks/>
          </p:cNvGrpSpPr>
          <p:nvPr/>
        </p:nvGrpSpPr>
        <p:grpSpPr bwMode="auto">
          <a:xfrm>
            <a:off x="5562600" y="2484438"/>
            <a:ext cx="2667000" cy="1143000"/>
            <a:chOff x="1344" y="1824"/>
            <a:chExt cx="1680" cy="720"/>
          </a:xfrm>
        </p:grpSpPr>
        <p:sp>
          <p:nvSpPr>
            <p:cNvPr id="35868" name="Rectangle 57"/>
            <p:cNvSpPr>
              <a:spLocks noChangeArrowheads="1"/>
            </p:cNvSpPr>
            <p:nvPr/>
          </p:nvSpPr>
          <p:spPr bwMode="auto">
            <a:xfrm>
              <a:off x="1488" y="2208"/>
              <a:ext cx="1536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reverse("cd") + 'b'</a:t>
              </a:r>
            </a:p>
          </p:txBody>
        </p:sp>
        <p:sp>
          <p:nvSpPr>
            <p:cNvPr id="35869" name="Line 58"/>
            <p:cNvSpPr>
              <a:spLocks noChangeShapeType="1"/>
            </p:cNvSpPr>
            <p:nvPr/>
          </p:nvSpPr>
          <p:spPr bwMode="auto">
            <a:xfrm flipV="1">
              <a:off x="1632" y="1824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70" name="Oval 59"/>
            <p:cNvSpPr>
              <a:spLocks noChangeArrowheads="1"/>
            </p:cNvSpPr>
            <p:nvPr/>
          </p:nvSpPr>
          <p:spPr bwMode="auto">
            <a:xfrm>
              <a:off x="1344" y="1968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ב</a:t>
              </a:r>
              <a:endParaRPr lang="en-US" altLang="en-US" sz="1400" dirty="0"/>
            </a:p>
          </p:txBody>
        </p:sp>
      </p:grpSp>
      <p:grpSp>
        <p:nvGrpSpPr>
          <p:cNvPr id="35847" name="Group 64"/>
          <p:cNvGrpSpPr>
            <a:grpSpLocks/>
          </p:cNvGrpSpPr>
          <p:nvPr/>
        </p:nvGrpSpPr>
        <p:grpSpPr bwMode="auto">
          <a:xfrm>
            <a:off x="6781800" y="3475038"/>
            <a:ext cx="990600" cy="609600"/>
            <a:chOff x="1632" y="1920"/>
            <a:chExt cx="624" cy="384"/>
          </a:xfrm>
        </p:grpSpPr>
        <p:sp>
          <p:nvSpPr>
            <p:cNvPr id="35865" name="Line 65"/>
            <p:cNvSpPr>
              <a:spLocks noChangeShapeType="1"/>
            </p:cNvSpPr>
            <p:nvPr/>
          </p:nvSpPr>
          <p:spPr bwMode="auto">
            <a:xfrm flipV="1">
              <a:off x="1824" y="1920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66" name="Rectangle 66"/>
            <p:cNvSpPr>
              <a:spLocks noChangeArrowheads="1"/>
            </p:cNvSpPr>
            <p:nvPr/>
          </p:nvSpPr>
          <p:spPr bwMode="auto">
            <a:xfrm>
              <a:off x="1632" y="2064"/>
              <a:ext cx="293" cy="1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200" dirty="0">
                  <a:latin typeface="Consolas" charset="0"/>
                  <a:ea typeface="Consolas" charset="0"/>
                  <a:cs typeface="Consolas" charset="0"/>
                </a:rPr>
                <a:t>dc</a:t>
              </a:r>
            </a:p>
          </p:txBody>
        </p:sp>
        <p:sp>
          <p:nvSpPr>
            <p:cNvPr id="35867" name="Oval 67"/>
            <p:cNvSpPr>
              <a:spLocks noChangeArrowheads="1"/>
            </p:cNvSpPr>
            <p:nvPr/>
          </p:nvSpPr>
          <p:spPr bwMode="auto">
            <a:xfrm>
              <a:off x="2112" y="2064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ו</a:t>
              </a:r>
              <a:endParaRPr lang="en-US" altLang="en-US" sz="1400" dirty="0"/>
            </a:p>
          </p:txBody>
        </p:sp>
      </p:grpSp>
      <p:grpSp>
        <p:nvGrpSpPr>
          <p:cNvPr id="35848" name="Group 68"/>
          <p:cNvGrpSpPr>
            <a:grpSpLocks/>
          </p:cNvGrpSpPr>
          <p:nvPr/>
        </p:nvGrpSpPr>
        <p:grpSpPr bwMode="auto">
          <a:xfrm>
            <a:off x="6172200" y="2484438"/>
            <a:ext cx="1143000" cy="609600"/>
            <a:chOff x="1584" y="1296"/>
            <a:chExt cx="720" cy="384"/>
          </a:xfrm>
        </p:grpSpPr>
        <p:sp>
          <p:nvSpPr>
            <p:cNvPr id="35862" name="Line 69"/>
            <p:cNvSpPr>
              <a:spLocks noChangeShapeType="1"/>
            </p:cNvSpPr>
            <p:nvPr/>
          </p:nvSpPr>
          <p:spPr bwMode="auto">
            <a:xfrm flipV="1">
              <a:off x="1824" y="1296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63" name="Rectangle 70"/>
            <p:cNvSpPr>
              <a:spLocks noChangeArrowheads="1"/>
            </p:cNvSpPr>
            <p:nvPr/>
          </p:nvSpPr>
          <p:spPr bwMode="auto">
            <a:xfrm>
              <a:off x="1584" y="1440"/>
              <a:ext cx="336" cy="1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200" dirty="0">
                  <a:latin typeface="Consolas" charset="0"/>
                  <a:ea typeface="Consolas" charset="0"/>
                  <a:cs typeface="Consolas" charset="0"/>
                </a:rPr>
                <a:t>dcb</a:t>
              </a:r>
            </a:p>
          </p:txBody>
        </p:sp>
        <p:sp>
          <p:nvSpPr>
            <p:cNvPr id="35864" name="Oval 71"/>
            <p:cNvSpPr>
              <a:spLocks noChangeArrowheads="1"/>
            </p:cNvSpPr>
            <p:nvPr/>
          </p:nvSpPr>
          <p:spPr bwMode="auto">
            <a:xfrm>
              <a:off x="2160" y="144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ז</a:t>
              </a:r>
              <a:endParaRPr lang="en-US" altLang="en-US" sz="140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5013B0C-F236-9A41-9023-209CA2F18FB9}"/>
              </a:ext>
            </a:extLst>
          </p:cNvPr>
          <p:cNvGrpSpPr/>
          <p:nvPr/>
        </p:nvGrpSpPr>
        <p:grpSpPr>
          <a:xfrm>
            <a:off x="5638800" y="1493838"/>
            <a:ext cx="914400" cy="609600"/>
            <a:chOff x="5638800" y="1493838"/>
            <a:chExt cx="914400" cy="609600"/>
          </a:xfrm>
        </p:grpSpPr>
        <p:sp>
          <p:nvSpPr>
            <p:cNvPr id="35849" name="Line 73"/>
            <p:cNvSpPr>
              <a:spLocks noChangeShapeType="1"/>
            </p:cNvSpPr>
            <p:nvPr/>
          </p:nvSpPr>
          <p:spPr bwMode="auto">
            <a:xfrm flipV="1">
              <a:off x="5867400" y="1493838"/>
              <a:ext cx="0" cy="609600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50" name="Rectangle 74"/>
            <p:cNvSpPr>
              <a:spLocks noChangeArrowheads="1"/>
            </p:cNvSpPr>
            <p:nvPr/>
          </p:nvSpPr>
          <p:spPr bwMode="auto">
            <a:xfrm>
              <a:off x="5638800" y="1722438"/>
              <a:ext cx="533400" cy="2064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10800" rIns="0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Consolas" charset="0"/>
                  <a:ea typeface="Consolas" charset="0"/>
                  <a:cs typeface="Consolas" charset="0"/>
                </a:rPr>
                <a:t>dcba</a:t>
              </a:r>
            </a:p>
          </p:txBody>
        </p:sp>
        <p:sp>
          <p:nvSpPr>
            <p:cNvPr id="35851" name="Oval 75"/>
            <p:cNvSpPr>
              <a:spLocks noChangeArrowheads="1"/>
            </p:cNvSpPr>
            <p:nvPr/>
          </p:nvSpPr>
          <p:spPr bwMode="auto">
            <a:xfrm>
              <a:off x="6324600" y="1722438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ח</a:t>
              </a:r>
              <a:endParaRPr lang="en-US" altLang="en-US" sz="1400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D8E79EA-4B2E-5947-AD8A-5D844E18F554}"/>
              </a:ext>
            </a:extLst>
          </p:cNvPr>
          <p:cNvGrpSpPr/>
          <p:nvPr/>
        </p:nvGrpSpPr>
        <p:grpSpPr>
          <a:xfrm>
            <a:off x="6629400" y="4465638"/>
            <a:ext cx="1371600" cy="1143000"/>
            <a:chOff x="6629400" y="4465638"/>
            <a:chExt cx="1371600" cy="1143000"/>
          </a:xfrm>
        </p:grpSpPr>
        <p:sp>
          <p:nvSpPr>
            <p:cNvPr id="35852" name="Line 77"/>
            <p:cNvSpPr>
              <a:spLocks noChangeShapeType="1"/>
            </p:cNvSpPr>
            <p:nvPr/>
          </p:nvSpPr>
          <p:spPr bwMode="auto">
            <a:xfrm flipV="1">
              <a:off x="7086600" y="4465638"/>
              <a:ext cx="0" cy="609600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53" name="Oval 78"/>
            <p:cNvSpPr>
              <a:spLocks noChangeArrowheads="1"/>
            </p:cNvSpPr>
            <p:nvPr/>
          </p:nvSpPr>
          <p:spPr bwMode="auto">
            <a:xfrm>
              <a:off x="6629400" y="4694238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ד</a:t>
              </a:r>
              <a:endParaRPr lang="en-US" altLang="en-US" sz="1400" dirty="0"/>
            </a:p>
          </p:txBody>
        </p:sp>
        <p:sp>
          <p:nvSpPr>
            <p:cNvPr id="35854" name="Rectangle 79"/>
            <p:cNvSpPr>
              <a:spLocks noChangeArrowheads="1"/>
            </p:cNvSpPr>
            <p:nvPr/>
          </p:nvSpPr>
          <p:spPr bwMode="auto">
            <a:xfrm>
              <a:off x="6858000" y="5075238"/>
              <a:ext cx="1143000" cy="533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7600" tIns="46038" rIns="57600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 return "d"</a:t>
              </a:r>
            </a:p>
          </p:txBody>
        </p:sp>
      </p:grpSp>
      <p:grpSp>
        <p:nvGrpSpPr>
          <p:cNvPr id="35855" name="Group 80"/>
          <p:cNvGrpSpPr>
            <a:grpSpLocks/>
          </p:cNvGrpSpPr>
          <p:nvPr/>
        </p:nvGrpSpPr>
        <p:grpSpPr bwMode="auto">
          <a:xfrm>
            <a:off x="7400925" y="4465638"/>
            <a:ext cx="676275" cy="609600"/>
            <a:chOff x="1686" y="1920"/>
            <a:chExt cx="426" cy="384"/>
          </a:xfrm>
        </p:grpSpPr>
        <p:sp>
          <p:nvSpPr>
            <p:cNvPr id="35859" name="Line 81"/>
            <p:cNvSpPr>
              <a:spLocks noChangeShapeType="1"/>
            </p:cNvSpPr>
            <p:nvPr/>
          </p:nvSpPr>
          <p:spPr bwMode="auto">
            <a:xfrm flipV="1">
              <a:off x="1824" y="1920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60" name="Rectangle 82"/>
            <p:cNvSpPr>
              <a:spLocks noChangeArrowheads="1"/>
            </p:cNvSpPr>
            <p:nvPr/>
          </p:nvSpPr>
          <p:spPr bwMode="auto">
            <a:xfrm>
              <a:off x="1686" y="2087"/>
              <a:ext cx="234" cy="1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200" dirty="0">
                  <a:latin typeface="Consolas" charset="0"/>
                  <a:ea typeface="Consolas" charset="0"/>
                  <a:cs typeface="Consolas" charset="0"/>
                </a:rPr>
                <a:t>d</a:t>
              </a:r>
            </a:p>
          </p:txBody>
        </p:sp>
        <p:sp>
          <p:nvSpPr>
            <p:cNvPr id="35861" name="Oval 83"/>
            <p:cNvSpPr>
              <a:spLocks noChangeArrowheads="1"/>
            </p:cNvSpPr>
            <p:nvPr/>
          </p:nvSpPr>
          <p:spPr bwMode="auto">
            <a:xfrm>
              <a:off x="1968" y="2064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ה</a:t>
              </a:r>
              <a:endParaRPr lang="en-US" altLang="en-US" sz="1400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92099040-935A-EC40-9897-2BF755660BB8}"/>
              </a:ext>
            </a:extLst>
          </p:cNvPr>
          <p:cNvGrpSpPr/>
          <p:nvPr/>
        </p:nvGrpSpPr>
        <p:grpSpPr>
          <a:xfrm>
            <a:off x="6096000" y="3475038"/>
            <a:ext cx="2590800" cy="1143000"/>
            <a:chOff x="6096000" y="3475038"/>
            <a:chExt cx="2590800" cy="1143000"/>
          </a:xfrm>
        </p:grpSpPr>
        <p:sp>
          <p:nvSpPr>
            <p:cNvPr id="35845" name="Line 62"/>
            <p:cNvSpPr>
              <a:spLocks noChangeShapeType="1"/>
            </p:cNvSpPr>
            <p:nvPr/>
          </p:nvSpPr>
          <p:spPr bwMode="auto">
            <a:xfrm flipV="1">
              <a:off x="6553200" y="3475038"/>
              <a:ext cx="0" cy="609600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35846" name="Oval 63"/>
            <p:cNvSpPr>
              <a:spLocks noChangeArrowheads="1"/>
            </p:cNvSpPr>
            <p:nvPr/>
          </p:nvSpPr>
          <p:spPr bwMode="auto">
            <a:xfrm>
              <a:off x="6096000" y="3703638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ג</a:t>
              </a:r>
              <a:endParaRPr lang="en-US" altLang="en-US" sz="1400" dirty="0"/>
            </a:p>
          </p:txBody>
        </p:sp>
        <p:sp>
          <p:nvSpPr>
            <p:cNvPr id="35856" name="Rectangle 61"/>
            <p:cNvSpPr>
              <a:spLocks noChangeArrowheads="1"/>
            </p:cNvSpPr>
            <p:nvPr/>
          </p:nvSpPr>
          <p:spPr bwMode="auto">
            <a:xfrm>
              <a:off x="6324600" y="4084638"/>
              <a:ext cx="2362200" cy="533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reverse("d") + 'c'  </a:t>
              </a:r>
            </a:p>
          </p:txBody>
        </p:sp>
      </p:grpSp>
      <p:sp>
        <p:nvSpPr>
          <p:cNvPr id="36" name="Rectangle 3"/>
          <p:cNvSpPr txBox="1">
            <a:spLocks noChangeArrowheads="1"/>
          </p:cNvSpPr>
          <p:nvPr/>
        </p:nvSpPr>
        <p:spPr bwMode="auto">
          <a:xfrm>
            <a:off x="236542" y="1108869"/>
            <a:ext cx="4868859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200"/>
              </a:spcBef>
              <a:buClr>
                <a:schemeClr val="tx1"/>
              </a:buClr>
              <a:buSzPct val="100000"/>
              <a:buNone/>
              <a:defRPr/>
            </a:pPr>
            <a:r>
              <a:rPr lang="en-US" altLang="en-US" sz="1800" u="sng" dirty="0">
                <a:latin typeface="Times New Roman" charset="0"/>
              </a:rPr>
              <a:t>Typical recursive execution pattern:</a:t>
            </a:r>
          </a:p>
          <a:p>
            <a:pPr marL="285750" indent="-285750">
              <a:spcBef>
                <a:spcPts val="1200"/>
              </a:spcBef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altLang="en-US" sz="1800" dirty="0">
                <a:latin typeface="Times New Roman" charset="0"/>
              </a:rPr>
              <a:t>The problem is reduced “on the way down”</a:t>
            </a:r>
            <a:br>
              <a:rPr lang="en-US" altLang="en-US" sz="1800" dirty="0">
                <a:latin typeface="Times New Roman" charset="0"/>
              </a:rPr>
            </a:br>
            <a:r>
              <a:rPr lang="en-US" altLang="en-US" sz="1600" dirty="0">
                <a:latin typeface="Times New Roman" charset="0"/>
              </a:rPr>
              <a:t>(by the recursive calls)</a:t>
            </a:r>
          </a:p>
          <a:p>
            <a:pPr marL="285750" indent="-285750">
              <a:spcBef>
                <a:spcPts val="1200"/>
              </a:spcBef>
              <a:buClr>
                <a:schemeClr val="tx1"/>
              </a:buClr>
              <a:buSzPct val="100000"/>
              <a:buFont typeface="Arial" charset="0"/>
              <a:buChar char="•"/>
              <a:defRPr/>
            </a:pPr>
            <a:r>
              <a:rPr lang="en-US" altLang="en-US" sz="1800" dirty="0">
                <a:latin typeface="Times New Roman" charset="0"/>
              </a:rPr>
              <a:t>The solution is assembled “on the way up”</a:t>
            </a:r>
            <a:br>
              <a:rPr lang="en-US" altLang="en-US" sz="1800" dirty="0">
                <a:latin typeface="Times New Roman" charset="0"/>
              </a:rPr>
            </a:br>
            <a:r>
              <a:rPr lang="en-US" altLang="en-US" sz="1600" dirty="0">
                <a:latin typeface="Times New Roman" charset="0"/>
              </a:rPr>
              <a:t>(using the return values)</a:t>
            </a:r>
            <a:r>
              <a:rPr lang="en-US" altLang="en-US" sz="1800" dirty="0">
                <a:latin typeface="Times New Roman" charset="0"/>
              </a:rPr>
              <a:t>.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8F1A3AB5-5E4C-AAEB-B528-24898597AD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527" y="3962400"/>
            <a:ext cx="4797425" cy="15240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0" bIns="262800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String </a:t>
            </a:r>
            <a:r>
              <a:rPr lang="en-US" altLang="en-US" sz="1200" b="1" dirty="0">
                <a:latin typeface="Consolas" charset="0"/>
              </a:rPr>
              <a:t>reverse</a:t>
            </a:r>
            <a:r>
              <a:rPr lang="en-US" altLang="en-US" sz="1200" dirty="0">
                <a:latin typeface="Consolas" charset="0"/>
              </a:rPr>
              <a:t>(String str)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if (str.length() &lt;= 1)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return str;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}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return </a:t>
            </a:r>
            <a:r>
              <a:rPr lang="en-US" altLang="en-US" sz="1200" b="1" dirty="0">
                <a:latin typeface="Consolas" charset="0"/>
              </a:rPr>
              <a:t>reverse</a:t>
            </a:r>
            <a:r>
              <a:rPr lang="en-US" altLang="en-US" sz="1200" dirty="0">
                <a:latin typeface="Consolas" charset="0"/>
              </a:rPr>
              <a:t>(str.substring(1)) + str.charAt(0);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altLang="en-US" sz="1200" dirty="0">
              <a:latin typeface="Lucida Consol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927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2" grpId="0" animBg="1"/>
      <p:bldP spid="3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635CBE-59BE-0242-B43E-365995D79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914400"/>
            <a:ext cx="5889625" cy="4810125"/>
          </a:xfrm>
        </p:spPr>
        <p:txBody>
          <a:bodyPr/>
          <a:lstStyle/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functions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Factorial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String processing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Fibonacci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Power</a:t>
            </a:r>
          </a:p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procedures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Printing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Fractals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Permutations</a:t>
            </a:r>
          </a:p>
        </p:txBody>
      </p:sp>
      <p:sp>
        <p:nvSpPr>
          <p:cNvPr id="8" name="Right Arrow 7"/>
          <p:cNvSpPr/>
          <p:nvPr/>
        </p:nvSpPr>
        <p:spPr bwMode="auto">
          <a:xfrm>
            <a:off x="914400" y="2371725"/>
            <a:ext cx="465138" cy="377825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200" dirty="0">
              <a:latin typeface="Comic Sans MS" charset="0"/>
              <a:cs typeface="ＭＳ Ｐゴシック" charset="-128"/>
            </a:endParaRPr>
          </a:p>
        </p:txBody>
      </p:sp>
      <p:sp>
        <p:nvSpPr>
          <p:cNvPr id="1843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1543482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pic>
        <p:nvPicPr>
          <p:cNvPr id="14" name="Picture 4" descr="The Climbing Staircase Problem: How to Solve It, and Why the Fibonacci  Numbers are Relevant - DEV Community">
            <a:extLst>
              <a:ext uri="{FF2B5EF4-FFF2-40B4-BE49-F238E27FC236}">
                <a16:creationId xmlns:a16="http://schemas.microsoft.com/office/drawing/2014/main" id="{7099B22C-3292-4241-60B6-6DDEF181D4B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794" b="7733"/>
          <a:stretch/>
        </p:blipFill>
        <p:spPr bwMode="auto">
          <a:xfrm>
            <a:off x="3219316" y="1484736"/>
            <a:ext cx="2320169" cy="100866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5" name="Rectangle 21">
            <a:extLst>
              <a:ext uri="{FF2B5EF4-FFF2-40B4-BE49-F238E27FC236}">
                <a16:creationId xmlns:a16="http://schemas.microsoft.com/office/drawing/2014/main" id="{944EAE85-B97A-2A60-6D5D-3BA9320F0A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958" y="2814054"/>
            <a:ext cx="6246041" cy="542925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438"/>
              </a:spcBef>
              <a:buNone/>
            </a:pP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)</a:t>
            </a:r>
            <a:r>
              <a:rPr lang="en-US" altLang="en-US" sz="1600" dirty="0">
                <a:latin typeface="Times New Roman" charset="0"/>
              </a:rPr>
              <a:t>  =  number of </a:t>
            </a:r>
            <a:r>
              <a:rPr lang="en-US" altLang="en-US" sz="1600" i="1" dirty="0">
                <a:latin typeface="Times New Roman" charset="0"/>
              </a:rPr>
              <a:t>different ways </a:t>
            </a:r>
            <a:r>
              <a:rPr lang="en-US" altLang="en-US" sz="1600" dirty="0">
                <a:latin typeface="Times New Roman" charset="0"/>
              </a:rPr>
              <a:t>to reach stair </a:t>
            </a:r>
            <a:r>
              <a:rPr lang="en-US" altLang="en-US" sz="1600" i="1" dirty="0">
                <a:latin typeface="Times New Roman" charset="0"/>
              </a:rPr>
              <a:t>n</a:t>
            </a:r>
          </a:p>
        </p:txBody>
      </p:sp>
      <p:sp>
        <p:nvSpPr>
          <p:cNvPr id="16" name="Rectangle 21">
            <a:extLst>
              <a:ext uri="{FF2B5EF4-FFF2-40B4-BE49-F238E27FC236}">
                <a16:creationId xmlns:a16="http://schemas.microsoft.com/office/drawing/2014/main" id="{9F8F2AD1-1D16-8F67-BE69-89D704E1A70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0351" y="868661"/>
            <a:ext cx="8502649" cy="642211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438"/>
              </a:spcBef>
              <a:buNone/>
            </a:pPr>
            <a:r>
              <a:rPr lang="en-US" sz="1800" dirty="0">
                <a:latin typeface="Times New Roman" charset="0"/>
                <a:ea typeface="ＭＳ Ｐゴシック" charset="0"/>
                <a:cs typeface="Times New Roman" charset="0"/>
              </a:rPr>
              <a:t>When climbing a staircase, you are allowed to climb either 1 stair, or 2 stairs, in each step:</a:t>
            </a:r>
            <a:endParaRPr lang="en-US" altLang="en-US" sz="1800" dirty="0">
              <a:latin typeface="Times New Roman" charset="0"/>
            </a:endParaRPr>
          </a:p>
        </p:txBody>
      </p:sp>
      <p:pic>
        <p:nvPicPr>
          <p:cNvPr id="17" name="Picture 4" descr="The Climbing Staircase Problem: How to Solve It, and Why the Fibonacci  Numbers are Relevant - DEV Community">
            <a:extLst>
              <a:ext uri="{FF2B5EF4-FFF2-40B4-BE49-F238E27FC236}">
                <a16:creationId xmlns:a16="http://schemas.microsoft.com/office/drawing/2014/main" id="{0BE24F86-C0D7-392E-2ECD-34AB6B1254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92" b="53475"/>
          <a:stretch/>
        </p:blipFill>
        <p:spPr bwMode="auto">
          <a:xfrm>
            <a:off x="611959" y="1531868"/>
            <a:ext cx="2313032" cy="914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Rectangle 21">
            <a:extLst>
              <a:ext uri="{FF2B5EF4-FFF2-40B4-BE49-F238E27FC236}">
                <a16:creationId xmlns:a16="http://schemas.microsoft.com/office/drawing/2014/main" id="{5B2A74A1-5143-B66E-A6CC-4A9F4939B1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33583" y="1776836"/>
            <a:ext cx="2467417" cy="450599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438"/>
              </a:spcBef>
              <a:buNone/>
            </a:pP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... 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many other ways to climb 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 stairs. How many?</a:t>
            </a:r>
            <a:endParaRPr lang="en-US" altLang="en-US" sz="1600" dirty="0">
              <a:latin typeface="Times New Roman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466D24-83C6-10C9-11E7-78F30627ED87}"/>
              </a:ext>
            </a:extLst>
          </p:cNvPr>
          <p:cNvGrpSpPr/>
          <p:nvPr/>
        </p:nvGrpSpPr>
        <p:grpSpPr>
          <a:xfrm>
            <a:off x="567017" y="3356979"/>
            <a:ext cx="7745131" cy="2450713"/>
            <a:chOff x="567017" y="3356979"/>
            <a:chExt cx="7745131" cy="2450713"/>
          </a:xfrm>
        </p:grpSpPr>
        <p:sp>
          <p:nvSpPr>
            <p:cNvPr id="21" name="Rectangle 21"/>
            <p:cNvSpPr txBox="1">
              <a:spLocks noChangeArrowheads="1"/>
            </p:cNvSpPr>
            <p:nvPr/>
          </p:nvSpPr>
          <p:spPr bwMode="auto">
            <a:xfrm>
              <a:off x="571499" y="3356979"/>
              <a:ext cx="7740649" cy="8340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FAA26D3D-D897-4be2-8F04-BA451C77F1D7}">
                <ma14:placeholderFlag xmlns="" xmlns:ma14="http://schemas.microsoft.com/office/mac/drawingml/2011/main" val="1"/>
              </a:ext>
              <a:ext uri="{909E8E84-426E-40dd-AFC4-6F175D3DCCD1}"/>
              <a:ext uri="{91240B29-F687-4f45-9708-019B960494DF}"/>
              <a:ext uri="{AF507438-7753-43e0-B8FC-AC1667EBCBE1}"/>
            </a:extLst>
          </p:spPr>
          <p:txBody>
            <a:bodyPr lIns="92075" tIns="46038" rIns="92075" bIns="46038"/>
            <a:lstStyle>
              <a:lvl1pPr marL="342900" indent="-342900" algn="l" rtl="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rgbClr val="0066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  <a:cs typeface="ＭＳ Ｐゴシック" charset="0"/>
                </a:defRPr>
              </a:lvl1pPr>
              <a:lvl2pPr marL="742950" indent="-285750" algn="l" rtl="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rgbClr val="000099"/>
                </a:buClr>
                <a:buSzPct val="65000"/>
                <a:buFont typeface="Wingdings" charset="0"/>
                <a:buChar char="l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q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>
                <a:spcBef>
                  <a:spcPts val="1440"/>
                </a:spcBef>
                <a:buFont typeface="Wingdings" charset="0"/>
                <a:buNone/>
                <a:defRPr/>
              </a:pPr>
              <a:r>
                <a:rPr lang="en-US" sz="1800" u="sng" dirty="0">
                  <a:latin typeface="Times New Roman" charset="0"/>
                  <a:ea typeface="Times New Roman" charset="0"/>
                  <a:cs typeface="Times New Roman" charset="0"/>
                </a:rPr>
                <a:t>Insight:</a:t>
              </a:r>
            </a:p>
            <a:p>
              <a:pPr marL="7938" indent="-7938">
                <a:spcBef>
                  <a:spcPts val="1000"/>
                </a:spcBef>
                <a:buFont typeface="Wingdings" charset="0"/>
                <a:buNone/>
                <a:defRPr/>
              </a:pP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You reach step </a:t>
              </a:r>
              <a:r>
                <a:rPr lang="en-US" sz="18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 either from stair </a:t>
              </a:r>
              <a:r>
                <a:rPr lang="en-US" sz="18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 – 1, or from stair </a:t>
              </a:r>
              <a:r>
                <a:rPr lang="en-US" sz="18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 – 2; Therefore:</a:t>
              </a:r>
            </a:p>
            <a:p>
              <a:pPr marL="7938" indent="-7938">
                <a:spcBef>
                  <a:spcPts val="1000"/>
                </a:spcBef>
                <a:buFont typeface="Wingdings" charset="0"/>
                <a:buNone/>
                <a:defRPr/>
              </a:pPr>
              <a:endParaRPr lang="en-US" sz="18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19" name="Rectangle 21">
              <a:extLst>
                <a:ext uri="{FF2B5EF4-FFF2-40B4-BE49-F238E27FC236}">
                  <a16:creationId xmlns:a16="http://schemas.microsoft.com/office/drawing/2014/main" id="{90D60F68-5677-9DA0-09CD-24FD76D427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1499" y="4215060"/>
              <a:ext cx="6246041" cy="542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lIns="92075" tIns="46038" rIns="92075" bIns="46038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438"/>
                </a:spcBef>
                <a:buNone/>
              </a:pP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f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 (</a:t>
              </a: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n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)</a:t>
              </a:r>
              <a:r>
                <a:rPr lang="en-US" altLang="en-US" sz="1600" dirty="0">
                  <a:latin typeface="Times New Roman" charset="0"/>
                </a:rPr>
                <a:t>  = </a:t>
              </a: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f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 (</a:t>
              </a: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n 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– 1) + </a:t>
              </a: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f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 (</a:t>
              </a: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n 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– 2)</a:t>
              </a:r>
              <a:endParaRPr lang="en-US" altLang="en-US" sz="1600" i="1" dirty="0">
                <a:latin typeface="Times New Roman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BA01A8F-9B40-8034-D57E-01966049F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67017" y="4859795"/>
              <a:ext cx="7740649" cy="83402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FAA26D3D-D897-4be2-8F04-BA451C77F1D7}">
                <ma14:placeholderFlag xmlns="" xmlns:ma14="http://schemas.microsoft.com/office/mac/drawingml/2011/main" val="1"/>
              </a:ext>
              <a:ext uri="{909E8E84-426E-40dd-AFC4-6F175D3DCCD1}"/>
              <a:ext uri="{91240B29-F687-4f45-9708-019B960494DF}"/>
              <a:ext uri="{AF507438-7753-43e0-B8FC-AC1667EBCBE1}"/>
            </a:extLst>
          </p:spPr>
          <p:txBody>
            <a:bodyPr lIns="92075" tIns="46038" rIns="92075" bIns="46038"/>
            <a:lstStyle>
              <a:lvl1pPr marL="342900" indent="-342900" algn="l" rtl="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rgbClr val="0066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  <a:cs typeface="ＭＳ Ｐゴシック" charset="0"/>
                </a:defRPr>
              </a:lvl1pPr>
              <a:lvl2pPr marL="742950" indent="-285750" algn="l" rtl="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rgbClr val="000099"/>
                </a:buClr>
                <a:buSzPct val="65000"/>
                <a:buFont typeface="Wingdings" charset="0"/>
                <a:buChar char="l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q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>
                <a:spcBef>
                  <a:spcPts val="1440"/>
                </a:spcBef>
                <a:buFont typeface="Wingdings" charset="0"/>
                <a:buNone/>
                <a:defRPr/>
              </a:pPr>
              <a:r>
                <a:rPr lang="en-US" sz="1800" u="sng" dirty="0">
                  <a:latin typeface="Times New Roman" charset="0"/>
                  <a:ea typeface="Times New Roman" charset="0"/>
                  <a:cs typeface="Times New Roman" charset="0"/>
                </a:rPr>
                <a:t>Base cases</a:t>
              </a:r>
            </a:p>
            <a:p>
              <a:pPr marL="7938" indent="-7938">
                <a:spcBef>
                  <a:spcPts val="1000"/>
                </a:spcBef>
                <a:buFont typeface="Wingdings" charset="0"/>
                <a:buNone/>
                <a:defRPr/>
              </a:pPr>
              <a:endParaRPr lang="en-US" sz="1800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24" name="Rectangle 21">
              <a:extLst>
                <a:ext uri="{FF2B5EF4-FFF2-40B4-BE49-F238E27FC236}">
                  <a16:creationId xmlns:a16="http://schemas.microsoft.com/office/drawing/2014/main" id="{DE7D75BC-BDA1-1878-2CDE-CBA16E9CECA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5981" y="5264767"/>
              <a:ext cx="6246041" cy="54292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lIns="92075" tIns="46038" rIns="92075" bIns="46038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438"/>
                </a:spcBef>
                <a:buNone/>
              </a:pP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f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 (1)</a:t>
              </a:r>
              <a:r>
                <a:rPr lang="en-US" altLang="en-US" sz="1600" dirty="0">
                  <a:latin typeface="Times New Roman" charset="0"/>
                </a:rPr>
                <a:t>  = 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1</a:t>
              </a:r>
            </a:p>
            <a:p>
              <a:pPr>
                <a:spcBef>
                  <a:spcPts val="1438"/>
                </a:spcBef>
                <a:buNone/>
              </a:pPr>
              <a:r>
                <a:rPr lang="en-US" sz="1600" i="1" dirty="0">
                  <a:latin typeface="Times New Roman" charset="0"/>
                  <a:ea typeface="ＭＳ Ｐゴシック" charset="0"/>
                  <a:cs typeface="Times New Roman" charset="0"/>
                </a:rPr>
                <a:t>f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 (0)</a:t>
              </a:r>
              <a:r>
                <a:rPr lang="en-US" altLang="en-US" sz="1600" dirty="0">
                  <a:latin typeface="Times New Roman" charset="0"/>
                </a:rPr>
                <a:t>  = </a:t>
              </a:r>
              <a:r>
                <a:rPr lang="en-US" sz="1600" dirty="0">
                  <a:latin typeface="Times New Roman" charset="0"/>
                  <a:ea typeface="ＭＳ Ｐゴシック" charset="0"/>
                  <a:cs typeface="Times New Roman" charset="0"/>
                </a:rPr>
                <a:t>1</a:t>
              </a:r>
              <a:endParaRPr lang="en-US" altLang="en-US" sz="1600" dirty="0">
                <a:latin typeface="Times New Roman" charset="0"/>
              </a:endParaRPr>
            </a:p>
            <a:p>
              <a:pPr>
                <a:spcBef>
                  <a:spcPts val="1438"/>
                </a:spcBef>
                <a:buNone/>
              </a:pPr>
              <a:endParaRPr lang="en-US" altLang="en-US" sz="1600" dirty="0">
                <a:latin typeface="Times New Roman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114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6D8ECE-9673-1AED-753B-010FDDA502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>
            <a:extLst>
              <a:ext uri="{FF2B5EF4-FFF2-40B4-BE49-F238E27FC236}">
                <a16:creationId xmlns:a16="http://schemas.microsoft.com/office/drawing/2014/main" id="{23F4DF03-F34B-2099-6640-2328B4403D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7DE6A02-C278-C6CF-2241-53A0B1D9D9F9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>
              <a:extLst>
                <a:ext uri="{FF2B5EF4-FFF2-40B4-BE49-F238E27FC236}">
                  <a16:creationId xmlns:a16="http://schemas.microsoft.com/office/drawing/2014/main" id="{62F564F2-C7CB-C0A1-0ACC-B25C0BA4CB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>
              <a:extLst>
                <a:ext uri="{FF2B5EF4-FFF2-40B4-BE49-F238E27FC236}">
                  <a16:creationId xmlns:a16="http://schemas.microsoft.com/office/drawing/2014/main" id="{BB2BC86B-F776-F388-410B-2E5B22071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89D449FB-51C4-8C80-8D9E-916CF753F72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15994EA2-3785-097C-DEEF-70B37E66E878}"/>
              </a:ext>
            </a:extLst>
          </p:cNvPr>
          <p:cNvGrpSpPr/>
          <p:nvPr/>
        </p:nvGrpSpPr>
        <p:grpSpPr>
          <a:xfrm>
            <a:off x="2113413" y="3228480"/>
            <a:ext cx="5911627" cy="3140672"/>
            <a:chOff x="5935663" y="537566"/>
            <a:chExt cx="5156621" cy="2742592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5AC6186-3F17-14E6-5F7D-BAE04761F19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35663" y="537566"/>
              <a:ext cx="3074928" cy="2742592"/>
              <a:chOff x="5841866" y="499466"/>
              <a:chExt cx="3074928" cy="2742591"/>
            </a:xfrm>
          </p:grpSpPr>
          <p:grpSp>
            <p:nvGrpSpPr>
              <p:cNvPr id="9" name="Group 5">
                <a:extLst>
                  <a:ext uri="{FF2B5EF4-FFF2-40B4-BE49-F238E27FC236}">
                    <a16:creationId xmlns:a16="http://schemas.microsoft.com/office/drawing/2014/main" id="{28CA3E04-0424-6769-592F-6AC7003120C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6148507" y="499466"/>
                <a:ext cx="2768287" cy="2742591"/>
                <a:chOff x="6148507" y="499466"/>
                <a:chExt cx="2768287" cy="2742591"/>
              </a:xfrm>
            </p:grpSpPr>
            <p:pic>
              <p:nvPicPr>
                <p:cNvPr id="11" name="Picture 10" descr="Bouquet">
                  <a:extLst>
                    <a:ext uri="{FF2B5EF4-FFF2-40B4-BE49-F238E27FC236}">
                      <a16:creationId xmlns:a16="http://schemas.microsoft.com/office/drawing/2014/main" id="{BCC79DF4-B298-754A-46D6-5FD35EFCF3D6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5765"/>
                <a:stretch>
                  <a:fillRect/>
                </a:stretch>
              </p:blipFill>
              <p:spPr bwMode="auto">
                <a:xfrm>
                  <a:off x="6148507" y="499466"/>
                  <a:ext cx="2749296" cy="2086571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  <p:sp>
              <p:nvSpPr>
                <p:cNvPr id="14" name="Rectangle 21">
                  <a:extLst>
                    <a:ext uri="{FF2B5EF4-FFF2-40B4-BE49-F238E27FC236}">
                      <a16:creationId xmlns:a16="http://schemas.microsoft.com/office/drawing/2014/main" id="{4608B10F-39E2-290E-B5FD-DC8CB1C301A3}"/>
                    </a:ext>
                  </a:extLst>
                </p:cNvPr>
                <p:cNvSpPr txBox="1">
                  <a:spLocks noChangeArrowheads="1"/>
                </p:cNvSpPr>
                <p:nvPr/>
              </p:nvSpPr>
              <p:spPr bwMode="auto">
                <a:xfrm>
                  <a:off x="6167498" y="2699132"/>
                  <a:ext cx="2749296" cy="54292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  <a:ext uri="{FAA26D3D-D897-4be2-8F04-BA451C77F1D7}">
                    <ma14:placeholderFlag xmlns="" xmlns:ma14="http://schemas.microsoft.com/office/mac/drawingml/2011/main" val="1"/>
                  </a:ext>
                </a:extLst>
              </p:spPr>
              <p:txBody>
                <a:bodyPr lIns="92075" tIns="46038" rIns="92075" bIns="46038"/>
                <a:lstStyle>
                  <a:lvl1pPr>
                    <a:spcBef>
                      <a:spcPct val="60000"/>
                    </a:spcBef>
                    <a:buClr>
                      <a:srgbClr val="0066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spcBef>
                      <a:spcPct val="6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l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q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>
                    <a:spcBef>
                      <a:spcPts val="1438"/>
                    </a:spcBef>
                    <a:buNone/>
                  </a:pPr>
                  <a:r>
                    <a:rPr lang="en-US" sz="1400" i="1" dirty="0">
                      <a:latin typeface="Times New Roman" charset="0"/>
                      <a:ea typeface="ＭＳ Ｐゴシック" charset="0"/>
                      <a:cs typeface="Times New Roman" charset="0"/>
                    </a:rPr>
                    <a:t>f</a:t>
                  </a:r>
                  <a:r>
                    <a:rPr lang="en-US" sz="1400" dirty="0">
                      <a:latin typeface="Times New Roman" charset="0"/>
                      <a:ea typeface="ＭＳ Ｐゴシック" charset="0"/>
                      <a:cs typeface="Times New Roman" charset="0"/>
                    </a:rPr>
                    <a:t> (</a:t>
                  </a:r>
                  <a:r>
                    <a:rPr lang="en-US" sz="1400" i="1" dirty="0">
                      <a:latin typeface="Times New Roman" charset="0"/>
                      <a:ea typeface="ＭＳ Ｐゴシック" charset="0"/>
                      <a:cs typeface="Times New Roman" charset="0"/>
                    </a:rPr>
                    <a:t>n</a:t>
                  </a:r>
                  <a:r>
                    <a:rPr lang="en-US" sz="1400" dirty="0">
                      <a:latin typeface="Times New Roman" charset="0"/>
                      <a:ea typeface="ＭＳ Ｐゴシック" charset="0"/>
                      <a:cs typeface="Times New Roman" charset="0"/>
                    </a:rPr>
                    <a:t>)</a:t>
                  </a:r>
                  <a:r>
                    <a:rPr lang="en-US" altLang="en-US" sz="1400" dirty="0">
                      <a:latin typeface="Times New Roman" charset="0"/>
                    </a:rPr>
                    <a:t>  =  number of pairs of rabbits</a:t>
                  </a:r>
                  <a:br>
                    <a:rPr lang="en-US" altLang="en-US" sz="1400" dirty="0">
                      <a:latin typeface="Times New Roman" charset="0"/>
                    </a:rPr>
                  </a:br>
                  <a:r>
                    <a:rPr lang="en-US" altLang="en-US" sz="1400" dirty="0">
                      <a:latin typeface="Times New Roman" charset="0"/>
                    </a:rPr>
                    <a:t>             in generation </a:t>
                  </a:r>
                  <a:r>
                    <a:rPr lang="en-US" altLang="en-US" sz="1400" i="1" dirty="0">
                      <a:latin typeface="Times New Roman" charset="0"/>
                    </a:rPr>
                    <a:t>n</a:t>
                  </a:r>
                </a:p>
              </p:txBody>
            </p:sp>
          </p:grpSp>
          <p:sp>
            <p:nvSpPr>
              <p:cNvPr id="10" name="Rectangle 21">
                <a:extLst>
                  <a:ext uri="{FF2B5EF4-FFF2-40B4-BE49-F238E27FC236}">
                    <a16:creationId xmlns:a16="http://schemas.microsoft.com/office/drawing/2014/main" id="{0F842D9E-359F-0685-101B-B495C082C1A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5841866" y="515584"/>
                <a:ext cx="457200" cy="205740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  <a:ext uri="{FAA26D3D-D897-4be2-8F04-BA451C77F1D7}">
                  <ma14:placeholderFlag xmlns="" xmlns:ma14="http://schemas.microsoft.com/office/mac/drawingml/2011/main" val="1"/>
                </a:ext>
              </a:extLst>
            </p:spPr>
            <p:txBody>
              <a:bodyPr lIns="92075" tIns="46038" rIns="92075" bIns="46038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r">
                  <a:spcBef>
                    <a:spcPts val="1800"/>
                  </a:spcBef>
                  <a:buFont typeface="Wingdings" charset="2"/>
                  <a:buNone/>
                </a:pPr>
                <a:r>
                  <a:rPr lang="en-US" altLang="en-US" sz="1400" dirty="0">
                    <a:latin typeface="Times New Roman" charset="0"/>
                  </a:rPr>
                  <a:t>0</a:t>
                </a:r>
              </a:p>
              <a:p>
                <a:pPr algn="r">
                  <a:spcBef>
                    <a:spcPts val="1800"/>
                  </a:spcBef>
                  <a:buFont typeface="Wingdings" charset="2"/>
                  <a:buNone/>
                </a:pPr>
                <a:r>
                  <a:rPr lang="en-US" altLang="en-US" sz="1400" dirty="0">
                    <a:latin typeface="Times New Roman" charset="0"/>
                  </a:rPr>
                  <a:t>1</a:t>
                </a:r>
              </a:p>
              <a:p>
                <a:pPr algn="r">
                  <a:spcBef>
                    <a:spcPts val="1800"/>
                  </a:spcBef>
                  <a:buFont typeface="Wingdings" charset="2"/>
                  <a:buNone/>
                </a:pPr>
                <a:r>
                  <a:rPr lang="en-US" altLang="en-US" sz="1400" dirty="0">
                    <a:latin typeface="Times New Roman" charset="0"/>
                  </a:rPr>
                  <a:t>2</a:t>
                </a:r>
              </a:p>
              <a:p>
                <a:pPr algn="r">
                  <a:spcBef>
                    <a:spcPts val="1800"/>
                  </a:spcBef>
                  <a:buFont typeface="Wingdings" charset="2"/>
                  <a:buNone/>
                </a:pPr>
                <a:r>
                  <a:rPr lang="en-US" altLang="en-US" sz="1400" dirty="0">
                    <a:latin typeface="Times New Roman" charset="0"/>
                  </a:rPr>
                  <a:t>3</a:t>
                </a:r>
              </a:p>
              <a:p>
                <a:pPr algn="r">
                  <a:spcBef>
                    <a:spcPts val="1800"/>
                  </a:spcBef>
                  <a:buFont typeface="Wingdings" charset="2"/>
                  <a:buNone/>
                </a:pPr>
                <a:r>
                  <a:rPr lang="en-US" altLang="en-US" sz="1400" dirty="0">
                    <a:latin typeface="Times New Roman" charset="0"/>
                  </a:rPr>
                  <a:t>4</a:t>
                </a:r>
              </a:p>
            </p:txBody>
          </p:sp>
        </p:grpSp>
        <p:sp>
          <p:nvSpPr>
            <p:cNvPr id="8" name="Rectangle 21">
              <a:extLst>
                <a:ext uri="{FF2B5EF4-FFF2-40B4-BE49-F238E27FC236}">
                  <a16:creationId xmlns:a16="http://schemas.microsoft.com/office/drawing/2014/main" id="{D65CF52E-3D05-9ACB-7EEA-22542162D0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35943" y="547072"/>
              <a:ext cx="3456341" cy="5429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="" xmlns:ma14="http://schemas.microsoft.com/office/mac/drawingml/2011/main" val="1"/>
              </a:ext>
            </a:extLst>
          </p:spPr>
          <p:txBody>
            <a:bodyPr lIns="92075" tIns="46038" rIns="92075" bIns="46038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438"/>
                </a:spcBef>
                <a:buNone/>
              </a:pPr>
              <a:r>
                <a:rPr lang="en-US" sz="1400" dirty="0">
                  <a:latin typeface="Times New Roman" charset="0"/>
                  <a:ea typeface="ＭＳ Ｐゴシック" charset="0"/>
                  <a:cs typeface="Times New Roman" charset="0"/>
                </a:rPr>
                <a:t>From generation 1 onward, in each generatuion, each pair of rabbits give birth to a pair of rabbits. </a:t>
              </a:r>
              <a:endParaRPr lang="en-US" altLang="en-US" sz="1400" dirty="0">
                <a:latin typeface="Times New Roman" charset="0"/>
              </a:endParaRPr>
            </a:p>
          </p:txBody>
        </p:sp>
      </p:grpSp>
      <p:sp>
        <p:nvSpPr>
          <p:cNvPr id="17" name="Rectangle 21">
            <a:extLst>
              <a:ext uri="{FF2B5EF4-FFF2-40B4-BE49-F238E27FC236}">
                <a16:creationId xmlns:a16="http://schemas.microsoft.com/office/drawing/2014/main" id="{392E7FA1-A90C-EF9D-3563-4F8782D447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046366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700" indent="-12700"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staircase problem is one out of numerous settings in nature and in engineering in which the Fibonacci series comes up.</a:t>
            </a:r>
          </a:p>
        </p:txBody>
      </p:sp>
    </p:spTree>
    <p:extLst>
      <p:ext uri="{BB962C8B-B14F-4D97-AF65-F5344CB8AC3E}">
        <p14:creationId xmlns:p14="http://schemas.microsoft.com/office/powerpoint/2010/main" val="831064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75F90-0B3F-D601-BE40-2FDB88B714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>
            <a:extLst>
              <a:ext uri="{FF2B5EF4-FFF2-40B4-BE49-F238E27FC236}">
                <a16:creationId xmlns:a16="http://schemas.microsoft.com/office/drawing/2014/main" id="{0FFCA6CB-7672-A5F7-9845-09A0A995CA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0B4FCB8-D8AF-64BF-03EA-1CC211EE4658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>
              <a:extLst>
                <a:ext uri="{FF2B5EF4-FFF2-40B4-BE49-F238E27FC236}">
                  <a16:creationId xmlns:a16="http://schemas.microsoft.com/office/drawing/2014/main" id="{2299FA03-865F-0188-2898-51A8BADE0E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>
              <a:extLst>
                <a:ext uri="{FF2B5EF4-FFF2-40B4-BE49-F238E27FC236}">
                  <a16:creationId xmlns:a16="http://schemas.microsoft.com/office/drawing/2014/main" id="{3DB54573-160E-0C11-558B-619C7B85CF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89B97A74-A4D5-65A8-2F8D-BDFC58274F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pic>
        <p:nvPicPr>
          <p:cNvPr id="1028" name="Picture 4" descr="Truth and Myth in the Golden Ratio - Fibonacci Lifechart">
            <a:extLst>
              <a:ext uri="{FF2B5EF4-FFF2-40B4-BE49-F238E27FC236}">
                <a16:creationId xmlns:a16="http://schemas.microsoft.com/office/drawing/2014/main" id="{86E54C1D-97A9-BF55-6EC5-D78F16831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2909871"/>
            <a:ext cx="4097712" cy="2788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21">
            <a:extLst>
              <a:ext uri="{FF2B5EF4-FFF2-40B4-BE49-F238E27FC236}">
                <a16:creationId xmlns:a16="http://schemas.microsoft.com/office/drawing/2014/main" id="{1A18304E-0BE4-03B5-3811-5D4C2A2690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046366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700" indent="-12700"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staircase problem is one out of numerous settings in nature and in engineering in which the Fibonacci series comes up.</a:t>
            </a:r>
          </a:p>
        </p:txBody>
      </p:sp>
      <p:sp>
        <p:nvSpPr>
          <p:cNvPr id="3" name="Rectangle 21">
            <a:extLst>
              <a:ext uri="{FF2B5EF4-FFF2-40B4-BE49-F238E27FC236}">
                <a16:creationId xmlns:a16="http://schemas.microsoft.com/office/drawing/2014/main" id="{90FA8FBD-08B5-BC67-95A7-6513353C60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6083" y="5785135"/>
            <a:ext cx="3151833" cy="62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438"/>
              </a:spcBef>
              <a:buNone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</a:t>
            </a:r>
            <a:r>
              <a:rPr lang="en-US" altLang="en-US" sz="1400" dirty="0">
                <a:latin typeface="Times New Roman" charset="0"/>
              </a:rPr>
              <a:t>  =  square length in stage </a:t>
            </a:r>
            <a:r>
              <a:rPr lang="en-US" altLang="en-US" sz="1400" i="1" dirty="0">
                <a:latin typeface="Times New Roman" charset="0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6283838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4A5745-6A18-496D-50D8-4B0A591286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>
            <a:extLst>
              <a:ext uri="{FF2B5EF4-FFF2-40B4-BE49-F238E27FC236}">
                <a16:creationId xmlns:a16="http://schemas.microsoft.com/office/drawing/2014/main" id="{FB58BBFC-EB99-B2C5-8859-C706D928EF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D57DA0-9D26-46D7-F21D-9D36C441A9C0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>
              <a:extLst>
                <a:ext uri="{FF2B5EF4-FFF2-40B4-BE49-F238E27FC236}">
                  <a16:creationId xmlns:a16="http://schemas.microsoft.com/office/drawing/2014/main" id="{C960CECD-E1A0-AAFD-DB41-B25F461F27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>
              <a:extLst>
                <a:ext uri="{FF2B5EF4-FFF2-40B4-BE49-F238E27FC236}">
                  <a16:creationId xmlns:a16="http://schemas.microsoft.com/office/drawing/2014/main" id="{858B564A-C31D-6FE8-B874-B997820507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8EBA6BB9-4A35-44F8-209D-4CE81E1D9A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sp>
        <p:nvSpPr>
          <p:cNvPr id="17" name="Rectangle 21">
            <a:extLst>
              <a:ext uri="{FF2B5EF4-FFF2-40B4-BE49-F238E27FC236}">
                <a16:creationId xmlns:a16="http://schemas.microsoft.com/office/drawing/2014/main" id="{608ED90F-D939-8A11-9AE6-08761BD4FC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046366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700" indent="-12700"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staircase problem is one out of numerous settings in nature and in engineering in which the Fibonacci series comes up.</a:t>
            </a:r>
          </a:p>
        </p:txBody>
      </p:sp>
      <p:sp>
        <p:nvSpPr>
          <p:cNvPr id="3" name="Rectangle 21">
            <a:extLst>
              <a:ext uri="{FF2B5EF4-FFF2-40B4-BE49-F238E27FC236}">
                <a16:creationId xmlns:a16="http://schemas.microsoft.com/office/drawing/2014/main" id="{3FD4D145-179D-380F-A7BB-E30A2A8509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96083" y="5785135"/>
            <a:ext cx="3151833" cy="62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438"/>
              </a:spcBef>
              <a:buNone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</a:t>
            </a:r>
            <a:r>
              <a:rPr lang="en-US" altLang="en-US" sz="1400" dirty="0">
                <a:latin typeface="Times New Roman" charset="0"/>
              </a:rPr>
              <a:t>  =  square length in stage </a:t>
            </a:r>
            <a:r>
              <a:rPr lang="en-US" altLang="en-US" sz="1400" i="1" dirty="0">
                <a:latin typeface="Times New Roman" charset="0"/>
              </a:rPr>
              <a:t>n</a:t>
            </a:r>
          </a:p>
        </p:txBody>
      </p:sp>
      <p:pic>
        <p:nvPicPr>
          <p:cNvPr id="2" name="Picture 6" descr="Greece: Designing with The Golden Proportion and The Fibonacci Sequence -  Peggy Osterkamp's Weaving Blog">
            <a:extLst>
              <a:ext uri="{FF2B5EF4-FFF2-40B4-BE49-F238E27FC236}">
                <a16:creationId xmlns:a16="http://schemas.microsoft.com/office/drawing/2014/main" id="{F03BEE44-2F6D-CAA4-4C52-CE3FE97EBE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2978484"/>
            <a:ext cx="4262100" cy="2651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8379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2B85CD-6FC2-134E-C71D-8AA5204FA1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>
            <a:extLst>
              <a:ext uri="{FF2B5EF4-FFF2-40B4-BE49-F238E27FC236}">
                <a16:creationId xmlns:a16="http://schemas.microsoft.com/office/drawing/2014/main" id="{0B25FAC3-918F-C026-14A3-6FCB3588A36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7D6827-C56E-B9AF-A388-27204D175EA5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>
              <a:extLst>
                <a:ext uri="{FF2B5EF4-FFF2-40B4-BE49-F238E27FC236}">
                  <a16:creationId xmlns:a16="http://schemas.microsoft.com/office/drawing/2014/main" id="{1C34767C-F7AF-24C0-8DD7-36468EC3EA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>
              <a:extLst>
                <a:ext uri="{FF2B5EF4-FFF2-40B4-BE49-F238E27FC236}">
                  <a16:creationId xmlns:a16="http://schemas.microsoft.com/office/drawing/2014/main" id="{4B5B099E-75C8-789E-524D-6C1E0941FF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69EE04E9-56CE-9573-CE9C-4AE9D9866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sp>
        <p:nvSpPr>
          <p:cNvPr id="17" name="Rectangle 21">
            <a:extLst>
              <a:ext uri="{FF2B5EF4-FFF2-40B4-BE49-F238E27FC236}">
                <a16:creationId xmlns:a16="http://schemas.microsoft.com/office/drawing/2014/main" id="{AB6B377C-795B-D73C-8994-6E5E3B0ADA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046366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700" indent="-12700"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staircase problem is one out of numerous settings in nature and in engineering in which the Fibonacci series comes up.</a:t>
            </a:r>
          </a:p>
        </p:txBody>
      </p:sp>
      <p:sp>
        <p:nvSpPr>
          <p:cNvPr id="3" name="Rectangle 21">
            <a:extLst>
              <a:ext uri="{FF2B5EF4-FFF2-40B4-BE49-F238E27FC236}">
                <a16:creationId xmlns:a16="http://schemas.microsoft.com/office/drawing/2014/main" id="{A53ABE44-4740-CB90-9700-C360DC5AEC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5463385"/>
            <a:ext cx="4267200" cy="62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438"/>
              </a:spcBef>
              <a:buNone/>
            </a:pP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Number of petals in flowers = Fibonacci numbers</a:t>
            </a:r>
            <a:endParaRPr lang="en-US" altLang="en-US" sz="1600" i="1" dirty="0">
              <a:latin typeface="Times New Roman" charset="0"/>
            </a:endParaRPr>
          </a:p>
        </p:txBody>
      </p:sp>
      <p:pic>
        <p:nvPicPr>
          <p:cNvPr id="5" name="Picture 2" descr="Shown are five colour photographs of different, single flowers, arranged in a row and labelled with their number of petals.">
            <a:extLst>
              <a:ext uri="{FF2B5EF4-FFF2-40B4-BE49-F238E27FC236}">
                <a16:creationId xmlns:a16="http://schemas.microsoft.com/office/drawing/2014/main" id="{87E7DBEE-559D-5854-0216-9964A017DE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381"/>
          <a:stretch/>
        </p:blipFill>
        <p:spPr bwMode="auto">
          <a:xfrm>
            <a:off x="881743" y="3335849"/>
            <a:ext cx="7304314" cy="1936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8258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3FF1F1-7314-9584-7915-97BEC67B5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>
            <a:extLst>
              <a:ext uri="{FF2B5EF4-FFF2-40B4-BE49-F238E27FC236}">
                <a16:creationId xmlns:a16="http://schemas.microsoft.com/office/drawing/2014/main" id="{A244033B-BB74-3D97-195C-F845CA0EDCC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B78AD3D-BEB4-BB91-8053-FD3A5DF003D5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>
              <a:extLst>
                <a:ext uri="{FF2B5EF4-FFF2-40B4-BE49-F238E27FC236}">
                  <a16:creationId xmlns:a16="http://schemas.microsoft.com/office/drawing/2014/main" id="{6322F47A-C8FF-6A4D-942A-B6FD76665DB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>
              <a:extLst>
                <a:ext uri="{FF2B5EF4-FFF2-40B4-BE49-F238E27FC236}">
                  <a16:creationId xmlns:a16="http://schemas.microsoft.com/office/drawing/2014/main" id="{791DFBDB-C8F8-CD3F-D9F4-2937D87D5D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9CE72A5C-7610-25C6-2B6E-A2BB741162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sp>
        <p:nvSpPr>
          <p:cNvPr id="12" name="Rectangle 21">
            <a:extLst>
              <a:ext uri="{FF2B5EF4-FFF2-40B4-BE49-F238E27FC236}">
                <a16:creationId xmlns:a16="http://schemas.microsoft.com/office/drawing/2014/main" id="{8934D0BB-428F-59EA-CB0C-4C3BE804E9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046366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700" indent="-12700"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staircase problem is one out of numerous settings in nature and in engineering in which the Fibonacci series comes up.</a:t>
            </a:r>
          </a:p>
        </p:txBody>
      </p:sp>
    </p:spTree>
    <p:extLst>
      <p:ext uri="{BB962C8B-B14F-4D97-AF65-F5344CB8AC3E}">
        <p14:creationId xmlns:p14="http://schemas.microsoft.com/office/powerpoint/2010/main" val="2102087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18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Recursion</a:t>
            </a:r>
          </a:p>
        </p:txBody>
      </p:sp>
      <p:sp>
        <p:nvSpPr>
          <p:cNvPr id="111718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28600" y="838200"/>
            <a:ext cx="8686800" cy="4191000"/>
          </a:xfrm>
        </p:spPr>
        <p:txBody>
          <a:bodyPr/>
          <a:lstStyle/>
          <a:p>
            <a:pPr marL="0" indent="0">
              <a:spcBef>
                <a:spcPct val="100000"/>
              </a:spcBef>
              <a:buFont typeface="Arial" charset="0"/>
              <a:buNone/>
              <a:defRPr/>
            </a:pPr>
            <a:r>
              <a:rPr lang="en-US" altLang="en-US" u="sng" dirty="0">
                <a:ea typeface="ＭＳ Ｐゴシック" charset="-128"/>
              </a:rPr>
              <a:t>Recursive function</a:t>
            </a:r>
            <a:r>
              <a:rPr lang="en-US" altLang="en-US" sz="1600" dirty="0">
                <a:ea typeface="ＭＳ Ｐゴシック" charset="-128"/>
              </a:rPr>
              <a:t>:</a:t>
            </a:r>
            <a:r>
              <a:rPr lang="en-US" altLang="en-US" dirty="0">
                <a:ea typeface="ＭＳ Ｐゴシック" charset="-128"/>
              </a:rPr>
              <a:t>  A function that operates on an input by calling itself  </a:t>
            </a:r>
            <a:br>
              <a:rPr lang="en-US" altLang="en-US" dirty="0">
                <a:ea typeface="ＭＳ Ｐゴシック" charset="-128"/>
              </a:rPr>
            </a:br>
            <a:r>
              <a:rPr lang="en-US" altLang="en-US" dirty="0">
                <a:ea typeface="ＭＳ Ｐゴシック" charset="-128"/>
              </a:rPr>
              <a:t>                                 to operate on a smaller version of that input</a:t>
            </a:r>
          </a:p>
          <a:p>
            <a:pPr marL="0" indent="0">
              <a:spcBef>
                <a:spcPts val="1200"/>
              </a:spcBef>
              <a:buFont typeface="Arial" charset="0"/>
              <a:buNone/>
              <a:defRPr/>
            </a:pPr>
            <a:r>
              <a:rPr lang="en-US" altLang="en-US" dirty="0">
                <a:ea typeface="ＭＳ Ｐゴシック" charset="-128"/>
              </a:rPr>
              <a:t>             Example:      </a:t>
            </a:r>
            <a:r>
              <a:rPr lang="en-US" altLang="en-US" i="1" dirty="0">
                <a:ea typeface="ＭＳ Ｐゴシック" charset="-128"/>
              </a:rPr>
              <a:t>n</a:t>
            </a:r>
            <a:r>
              <a:rPr lang="en-US" altLang="en-US" dirty="0">
                <a:ea typeface="ＭＳ Ｐゴシック" charset="-128"/>
              </a:rPr>
              <a:t>! = </a:t>
            </a:r>
            <a:r>
              <a:rPr lang="en-US" altLang="en-US" i="1" dirty="0">
                <a:ea typeface="ＭＳ Ｐゴシック" charset="-128"/>
              </a:rPr>
              <a:t>n </a:t>
            </a:r>
            <a:r>
              <a:rPr lang="en-US" altLang="en-US" dirty="0">
                <a:ea typeface="ＭＳ Ｐゴシック" charset="-128"/>
              </a:rPr>
              <a:t>* (</a:t>
            </a:r>
            <a:r>
              <a:rPr lang="en-US" altLang="en-US" i="1" dirty="0">
                <a:ea typeface="ＭＳ Ｐゴシック" charset="-128"/>
              </a:rPr>
              <a:t>n</a:t>
            </a:r>
            <a:r>
              <a:rPr lang="en-US" altLang="en-US" dirty="0">
                <a:ea typeface="ＭＳ Ｐゴシック" charset="-128"/>
              </a:rPr>
              <a:t> – 1)!</a:t>
            </a:r>
          </a:p>
          <a:p>
            <a:pPr marL="0" indent="0">
              <a:spcBef>
                <a:spcPts val="1200"/>
              </a:spcBef>
              <a:buFont typeface="Arial" charset="0"/>
              <a:buNone/>
              <a:defRPr/>
            </a:pPr>
            <a:r>
              <a:rPr lang="en-US" altLang="en-US" dirty="0">
                <a:ea typeface="ＭＳ Ｐゴシック" charset="-128"/>
              </a:rPr>
              <a:t>                                  </a:t>
            </a:r>
            <a:r>
              <a:rPr lang="en-US" altLang="en-US" dirty="0">
                <a:solidFill>
                  <a:srgbClr val="0B41DA"/>
                </a:solidFill>
                <a:ea typeface="ＭＳ Ｐゴシック" charset="-128"/>
              </a:rPr>
              <a:t>4!</a:t>
            </a:r>
            <a:r>
              <a:rPr lang="en-US" altLang="en-US" dirty="0">
                <a:ea typeface="ＭＳ Ｐゴシック" charset="-128"/>
              </a:rPr>
              <a:t> = 4 * </a:t>
            </a:r>
            <a:r>
              <a:rPr lang="en-US" altLang="en-US" dirty="0">
                <a:solidFill>
                  <a:srgbClr val="0B41DA"/>
                </a:solidFill>
                <a:ea typeface="ＭＳ Ｐゴシック" charset="-128"/>
              </a:rPr>
              <a:t>3!</a:t>
            </a:r>
            <a:r>
              <a:rPr lang="en-US" altLang="en-US" dirty="0">
                <a:ea typeface="ＭＳ Ｐゴシック" charset="-128"/>
              </a:rPr>
              <a:t> = 4 * 3 * </a:t>
            </a:r>
            <a:r>
              <a:rPr lang="en-US" altLang="en-US" dirty="0">
                <a:solidFill>
                  <a:srgbClr val="0B41DA"/>
                </a:solidFill>
                <a:ea typeface="ＭＳ Ｐゴシック" charset="-128"/>
              </a:rPr>
              <a:t>2!</a:t>
            </a:r>
            <a:r>
              <a:rPr lang="en-US" altLang="en-US" dirty="0">
                <a:ea typeface="ＭＳ Ｐゴシック" charset="-128"/>
              </a:rPr>
              <a:t> = 4 * 3 * 2 * </a:t>
            </a:r>
            <a:r>
              <a:rPr lang="en-US" altLang="en-US" dirty="0">
                <a:solidFill>
                  <a:srgbClr val="0B41DA"/>
                </a:solidFill>
                <a:ea typeface="ＭＳ Ｐゴシック" charset="-128"/>
              </a:rPr>
              <a:t>1!</a:t>
            </a:r>
            <a:r>
              <a:rPr lang="en-US" altLang="en-US" dirty="0">
                <a:ea typeface="ＭＳ Ｐゴシック" charset="-128"/>
              </a:rPr>
              <a:t> = 4 * 3 * 2 * 1</a:t>
            </a:r>
          </a:p>
          <a:p>
            <a:pPr marL="0" indent="0">
              <a:spcBef>
                <a:spcPts val="2760"/>
              </a:spcBef>
              <a:buFont typeface="Arial" charset="0"/>
              <a:buNone/>
              <a:defRPr/>
            </a:pPr>
            <a:r>
              <a:rPr lang="en-US" altLang="en-US" u="sng" dirty="0">
                <a:ea typeface="ＭＳ Ｐゴシック" charset="-128"/>
              </a:rPr>
              <a:t>Recursive procedure:</a:t>
            </a:r>
            <a:r>
              <a:rPr lang="en-US" altLang="en-US" dirty="0">
                <a:ea typeface="ＭＳ Ｐゴシック" charset="-128"/>
              </a:rPr>
              <a:t>   A procedure that solves a problem by applying itself</a:t>
            </a:r>
            <a:br>
              <a:rPr lang="en-US" altLang="en-US" dirty="0">
                <a:ea typeface="ＭＳ Ｐゴシック" charset="-128"/>
              </a:rPr>
            </a:br>
            <a:r>
              <a:rPr lang="en-US" altLang="en-US" dirty="0">
                <a:ea typeface="ＭＳ Ｐゴシック" charset="-128"/>
              </a:rPr>
              <a:t>                                     to solve a smaller subset of that problem</a:t>
            </a:r>
          </a:p>
          <a:p>
            <a:pPr marL="0" indent="0">
              <a:spcBef>
                <a:spcPts val="963"/>
              </a:spcBef>
              <a:buFont typeface="Arial" charset="0"/>
              <a:buNone/>
              <a:defRPr/>
            </a:pPr>
            <a:r>
              <a:rPr lang="en-US" altLang="en-US" dirty="0">
                <a:ea typeface="ＭＳ Ｐゴシック" charset="-128"/>
              </a:rPr>
              <a:t>              Example:        List the files and folders in a given folder</a:t>
            </a:r>
          </a:p>
          <a:p>
            <a:pPr marL="0" indent="0">
              <a:spcBef>
                <a:spcPts val="2760"/>
              </a:spcBef>
              <a:buSzPct val="70000"/>
              <a:buFont typeface="Arial" charset="0"/>
              <a:buNone/>
              <a:defRPr/>
            </a:pPr>
            <a:r>
              <a:rPr lang="en-US" altLang="en-US" u="sng" dirty="0">
                <a:ea typeface="ＭＳ Ｐゴシック" charset="-128"/>
              </a:rPr>
              <a:t>Recursive data structure:</a:t>
            </a:r>
            <a:r>
              <a:rPr lang="en-US" altLang="en-US" dirty="0">
                <a:ea typeface="ＭＳ Ｐゴシック" charset="-128"/>
              </a:rPr>
              <a:t>  A data structure consisting of smaller parts that are</a:t>
            </a:r>
            <a:br>
              <a:rPr lang="en-US" altLang="en-US" dirty="0">
                <a:ea typeface="ＭＳ Ｐゴシック" charset="-128"/>
              </a:rPr>
            </a:br>
            <a:r>
              <a:rPr lang="en-US" altLang="en-US" dirty="0">
                <a:ea typeface="ＭＳ Ｐゴシック" charset="-128"/>
              </a:rPr>
              <a:t>                                          the same data structure</a:t>
            </a:r>
          </a:p>
          <a:p>
            <a:pPr marL="0" indent="0">
              <a:spcBef>
                <a:spcPts val="963"/>
              </a:spcBef>
              <a:buSzPct val="70000"/>
              <a:buNone/>
              <a:defRPr/>
            </a:pPr>
            <a:r>
              <a:rPr lang="en-US" altLang="en-US" dirty="0">
                <a:ea typeface="ＭＳ Ｐゴシック" charset="-128"/>
              </a:rPr>
              <a:t>              Example:      The string </a:t>
            </a:r>
            <a:r>
              <a:rPr lang="en-US" altLang="en-US" sz="1400" dirty="0">
                <a:latin typeface="Consolas" charset="0"/>
                <a:ea typeface="ＭＳ Ｐゴシック" charset="-128"/>
              </a:rPr>
              <a:t>"abcd"</a:t>
            </a:r>
            <a:r>
              <a:rPr lang="en-US" altLang="en-US" dirty="0">
                <a:ea typeface="ＭＳ Ｐゴシック" charset="-128"/>
              </a:rPr>
              <a:t> can be viewed as the character </a:t>
            </a:r>
            <a:r>
              <a:rPr lang="en-US" altLang="en-US" sz="1400" dirty="0">
                <a:latin typeface="Consolas" charset="0"/>
                <a:ea typeface="ＭＳ Ｐゴシック" charset="-128"/>
              </a:rPr>
              <a:t>'a'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,</a:t>
            </a:r>
            <a:br>
              <a:rPr lang="en-US" altLang="en-US" sz="1200" dirty="0">
                <a:latin typeface="Consolas" charset="0"/>
                <a:ea typeface="ＭＳ Ｐゴシック" charset="-128"/>
              </a:rPr>
            </a:br>
            <a:r>
              <a:rPr lang="en-US" altLang="en-US" sz="1200" dirty="0">
                <a:latin typeface="Consolas" charset="0"/>
                <a:ea typeface="ＭＳ Ｐゴシック" charset="-128"/>
              </a:rPr>
              <a:t>                        </a:t>
            </a:r>
            <a:r>
              <a:rPr lang="en-US" altLang="en-US" dirty="0">
                <a:ea typeface="ＭＳ Ｐゴシック" charset="-128"/>
              </a:rPr>
              <a:t>followed by the string </a:t>
            </a:r>
            <a:r>
              <a:rPr lang="en-US" altLang="en-US" sz="1400" dirty="0">
                <a:latin typeface="Consolas" charset="0"/>
                <a:ea typeface="ＭＳ Ｐゴシック" charset="-128"/>
              </a:rPr>
              <a:t>"bcd"</a:t>
            </a:r>
          </a:p>
          <a:p>
            <a:pPr marL="0" indent="0">
              <a:spcBef>
                <a:spcPts val="963"/>
              </a:spcBef>
              <a:buSzPct val="70000"/>
              <a:buFont typeface="Arial" charset="0"/>
              <a:buNone/>
              <a:defRPr/>
            </a:pPr>
            <a:endParaRPr lang="en-US" altLang="en-US" sz="1200" dirty="0">
              <a:latin typeface="Consolas" charset="0"/>
              <a:ea typeface="ＭＳ Ｐゴシック" charset="-128"/>
            </a:endParaRPr>
          </a:p>
        </p:txBody>
      </p:sp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93A33ACC-0687-5645-A3E5-D5BC612C36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400" y="5334000"/>
            <a:ext cx="4648200" cy="1098014"/>
          </a:xfrm>
          <a:prstGeom prst="wedgeRoundRectCallout">
            <a:avLst>
              <a:gd name="adj1" fmla="val -47853"/>
              <a:gd name="adj2" fmla="val -18435"/>
              <a:gd name="adj3" fmla="val 16667"/>
            </a:avLst>
          </a:prstGeom>
          <a:solidFill>
            <a:srgbClr val="FFF0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marL="0" indent="0">
              <a:spcBef>
                <a:spcPts val="3960"/>
              </a:spcBef>
              <a:buSzPct val="70000"/>
              <a:buFont typeface="Arial" charset="0"/>
              <a:buNone/>
              <a:defRPr/>
            </a:pPr>
            <a:r>
              <a:rPr lang="en-US" altLang="en-US" sz="1800" u="sng" dirty="0">
                <a:solidFill>
                  <a:schemeClr val="tx1"/>
                </a:solidFill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Recursion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An elegant way for modeling such cases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  <a:defRPr/>
            </a:pPr>
            <a:r>
              <a:rPr lang="en-US" altLang="en-US" sz="1800" dirty="0">
                <a:solidFill>
                  <a:schemeClr val="tx1"/>
                </a:solidFill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 fundamental CS concept and technique.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18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BC3AA8-4417-CEC7-06EC-2C767B522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>
            <a:extLst>
              <a:ext uri="{FF2B5EF4-FFF2-40B4-BE49-F238E27FC236}">
                <a16:creationId xmlns:a16="http://schemas.microsoft.com/office/drawing/2014/main" id="{FA32B2D3-48CE-4E68-0005-A88DC97238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BB0E95C-AC74-5947-75FD-00BA8055F0FC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>
              <a:extLst>
                <a:ext uri="{FF2B5EF4-FFF2-40B4-BE49-F238E27FC236}">
                  <a16:creationId xmlns:a16="http://schemas.microsoft.com/office/drawing/2014/main" id="{C29F8AA3-2BDA-1E2F-A18A-C9D9C56EDE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>
              <a:extLst>
                <a:ext uri="{FF2B5EF4-FFF2-40B4-BE49-F238E27FC236}">
                  <a16:creationId xmlns:a16="http://schemas.microsoft.com/office/drawing/2014/main" id="{B6E04CAE-CF0B-2B66-859E-BECC35BB7F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7841395A-9216-F68E-F0EA-AC819931AD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0D120AB-E6D0-CD9F-892E-F979657CE74A}"/>
              </a:ext>
            </a:extLst>
          </p:cNvPr>
          <p:cNvGrpSpPr/>
          <p:nvPr/>
        </p:nvGrpSpPr>
        <p:grpSpPr>
          <a:xfrm>
            <a:off x="228600" y="2819400"/>
            <a:ext cx="7097905" cy="3864288"/>
            <a:chOff x="228600" y="2819400"/>
            <a:chExt cx="7097905" cy="3864288"/>
          </a:xfrm>
        </p:grpSpPr>
        <p:sp>
          <p:nvSpPr>
            <p:cNvPr id="12" name="Rectangle 12">
              <a:extLst>
                <a:ext uri="{FF2B5EF4-FFF2-40B4-BE49-F238E27FC236}">
                  <a16:creationId xmlns:a16="http://schemas.microsoft.com/office/drawing/2014/main" id="{36B3031D-95C2-6856-CB41-234747943D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8600" y="2819400"/>
              <a:ext cx="3962315" cy="2743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180000" rIns="165600" bIns="118800" anchor="t" anchorCtr="0"/>
            <a:lstStyle/>
            <a:p>
              <a:pPr>
                <a:spcBef>
                  <a:spcPts val="300"/>
                </a:spcBef>
                <a:defRPr/>
              </a:pPr>
              <a:r>
                <a:rPr lang="en-US" sz="1300" dirty="0">
                  <a:solidFill>
                    <a:schemeClr val="accent1">
                      <a:lumMod val="50000"/>
                    </a:schemeClr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Returns the n'th fibonacci number 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public static int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fibonacci1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n) {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if (n &lt;= 1) return n;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int f, fprev = 1, fprevprev = 1;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for (int i = 2; i &lt;= n; i++) {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  f = fprev + fprevprev;  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  fprevprev = fprev;                     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  fprev = f;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}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return f;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} </a:t>
              </a: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53C6BFC-CAC9-041C-A5CA-6896C70B63A4}"/>
                </a:ext>
              </a:extLst>
            </p:cNvPr>
            <p:cNvGrpSpPr/>
            <p:nvPr/>
          </p:nvGrpSpPr>
          <p:grpSpPr>
            <a:xfrm>
              <a:off x="1791535" y="5028686"/>
              <a:ext cx="5534970" cy="1655002"/>
              <a:chOff x="1818482" y="5214423"/>
              <a:chExt cx="5534970" cy="1655002"/>
            </a:xfrm>
          </p:grpSpPr>
          <p:sp>
            <p:nvSpPr>
              <p:cNvPr id="25" name="Rectangle 14">
                <a:extLst>
                  <a:ext uri="{FF2B5EF4-FFF2-40B4-BE49-F238E27FC236}">
                    <a16:creationId xmlns:a16="http://schemas.microsoft.com/office/drawing/2014/main" id="{D2AE139E-7E57-CA83-F724-ADD61D8806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18482" y="5214423"/>
                <a:ext cx="4156868" cy="1153553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293973"/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36000" tIns="0" rIns="0" bIns="0" anchor="ctr"/>
              <a:lstStyle/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solidFill>
                      <a:srgbClr val="4D9072"/>
                    </a:solidFill>
                    <a:latin typeface="Consolas" charset="0"/>
                    <a:ea typeface="Consolas" charset="0"/>
                    <a:cs typeface="Consolas" charset="0"/>
                  </a:rPr>
                  <a:t>  </a:t>
                </a: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public class Foo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    ...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solidFill>
                      <a:srgbClr val="000000"/>
                    </a:solidFill>
                    <a:latin typeface="Consolas" charset="0"/>
                    <a:ea typeface="Consolas" charset="0"/>
                    <a:cs typeface="Consolas" charset="0"/>
                  </a:rPr>
                  <a:t>    </a:t>
                </a:r>
                <a:r>
                  <a:rPr lang="en-US" sz="1200" dirty="0">
                    <a:solidFill>
                      <a:srgbClr val="000000"/>
                    </a:solidFill>
                    <a:latin typeface="Consolas"/>
                    <a:ea typeface="Consolas"/>
                    <a:cs typeface="Consolas"/>
                  </a:rPr>
                  <a:t>System.out.println(MyMath.fibonacci1(40));</a:t>
                </a:r>
                <a:endParaRPr lang="en-US" sz="1200" dirty="0">
                  <a:solidFill>
                    <a:srgbClr val="000000"/>
                  </a:solidFill>
                  <a:latin typeface="Consolas" charset="0"/>
                  <a:ea typeface="Consolas" charset="0"/>
                  <a:cs typeface="Consolas" charset="0"/>
                </a:endParaRP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solidFill>
                      <a:srgbClr val="000000"/>
                    </a:solidFill>
                    <a:latin typeface="Consolas" charset="0"/>
                    <a:ea typeface="Consolas" charset="0"/>
                    <a:cs typeface="Consolas" charset="0"/>
                  </a:rPr>
                  <a:t>    ... </a:t>
                </a:r>
              </a:p>
            </p:txBody>
          </p:sp>
          <p:sp>
            <p:nvSpPr>
              <p:cNvPr id="23" name="Rectangle 14">
                <a:extLst>
                  <a:ext uri="{FF2B5EF4-FFF2-40B4-BE49-F238E27FC236}">
                    <a16:creationId xmlns:a16="http://schemas.microsoft.com/office/drawing/2014/main" id="{AD990756-8182-CE9C-56E4-A22D66A033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34782" y="6031225"/>
                <a:ext cx="1518670" cy="838200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293973"/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237600" tIns="226800" rIns="165600" bIns="262800" anchor="ctr"/>
              <a:lstStyle/>
              <a:p>
                <a:pPr>
                  <a:spcBef>
                    <a:spcPts val="300"/>
                  </a:spcBef>
                  <a:defRPr/>
                </a:pPr>
                <a:r>
                  <a:rPr lang="en-US" sz="1200" dirty="0">
                    <a:solidFill>
                      <a:srgbClr val="000000"/>
                    </a:solidFill>
                    <a:latin typeface="Menlo"/>
                    <a:ea typeface="Menlo"/>
                    <a:cs typeface="Menlo"/>
                  </a:rPr>
                  <a:t>% </a:t>
                </a:r>
                <a:r>
                  <a:rPr lang="en-US" sz="1200" b="1" dirty="0">
                    <a:solidFill>
                      <a:srgbClr val="000000"/>
                    </a:solidFill>
                    <a:latin typeface="Menlo"/>
                    <a:ea typeface="Menlo"/>
                    <a:cs typeface="Menlo"/>
                  </a:rPr>
                  <a:t>java Foo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IL" sz="1200">
                    <a:latin typeface="Consolas" panose="020B0609020204030204" pitchFamily="49" charset="0"/>
                    <a:cs typeface="Consolas" panose="020B0609020204030204" pitchFamily="49" charset="0"/>
                  </a:rPr>
                  <a:t>102334155</a:t>
                </a:r>
                <a:endParaRPr lang="en-US" sz="1200" dirty="0">
                  <a:solidFill>
                    <a:srgbClr val="000000"/>
                  </a:solidFill>
                  <a:latin typeface="Consolas" panose="020B0609020204030204" pitchFamily="49" charset="0"/>
                  <a:ea typeface="Menlo"/>
                  <a:cs typeface="Consolas" panose="020B0609020204030204" pitchFamily="49" charset="0"/>
                </a:endParaRPr>
              </a:p>
            </p:txBody>
          </p:sp>
        </p:grpSp>
      </p:grpSp>
      <p:sp>
        <p:nvSpPr>
          <p:cNvPr id="3" name="Rectangle 21">
            <a:extLst>
              <a:ext uri="{FF2B5EF4-FFF2-40B4-BE49-F238E27FC236}">
                <a16:creationId xmlns:a16="http://schemas.microsoft.com/office/drawing/2014/main" id="{B04FBF68-5F75-7A18-CFEA-8F5B5A9D76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1046366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12700" indent="-12700"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The staircase problem is one out of numerous settings in nature and in engineering in which the Fibonacci series comes up.</a:t>
            </a: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5D471A8F-AEA6-081F-3B1B-04F6A57C94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542" y="4153526"/>
            <a:ext cx="1408545" cy="616843"/>
          </a:xfrm>
          <a:prstGeom prst="wedgeRoundRectCallout">
            <a:avLst>
              <a:gd name="adj1" fmla="val 23326"/>
              <a:gd name="adj2" fmla="val -45553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46800" anchor="ctr"/>
          <a:lstStyle/>
          <a:p>
            <a:pPr marL="0" lvl="1" algn="ctr">
              <a:spcBef>
                <a:spcPts val="600"/>
              </a:spcBef>
              <a:buClr>
                <a:schemeClr val="tx1"/>
              </a:buClr>
              <a:defRPr/>
            </a:pPr>
            <a:r>
              <a:rPr lang="en-US" sz="1400" b="1" dirty="0">
                <a:latin typeface="Times New Roman" charset="0"/>
                <a:ea typeface="Times New Roman" charset="0"/>
                <a:cs typeface="Times New Roman" charset="0"/>
              </a:rPr>
              <a:t>Iterative</a:t>
            </a:r>
            <a:br>
              <a:rPr lang="en-US" sz="1400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1400" dirty="0">
                <a:latin typeface="Times New Roman" charset="0"/>
                <a:ea typeface="Times New Roman" charset="0"/>
                <a:cs typeface="Times New Roman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2746173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14DF2C9-A0A4-604F-824E-35E5F2491DCD}"/>
              </a:ext>
            </a:extLst>
          </p:cNvPr>
          <p:cNvGrpSpPr/>
          <p:nvPr/>
        </p:nvGrpSpPr>
        <p:grpSpPr>
          <a:xfrm>
            <a:off x="152400" y="762000"/>
            <a:ext cx="5783263" cy="1862138"/>
            <a:chOff x="152400" y="762000"/>
            <a:chExt cx="5783263" cy="1862138"/>
          </a:xfrm>
        </p:grpSpPr>
        <p:sp>
          <p:nvSpPr>
            <p:cNvPr id="18448" name="Rectangle 13"/>
            <p:cNvSpPr>
              <a:spLocks noChangeArrowheads="1"/>
            </p:cNvSpPr>
            <p:nvPr/>
          </p:nvSpPr>
          <p:spPr bwMode="auto">
            <a:xfrm>
              <a:off x="192088" y="2243138"/>
              <a:ext cx="5743575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The Fibonacci series:  1, 1, 2, 3, 5, 8, 13, ...  </a:t>
              </a:r>
            </a:p>
          </p:txBody>
        </p:sp>
        <p:sp>
          <p:nvSpPr>
            <p:cNvPr id="19471" name="Rectangle 3"/>
            <p:cNvSpPr>
              <a:spLocks noChangeArrowheads="1"/>
            </p:cNvSpPr>
            <p:nvPr/>
          </p:nvSpPr>
          <p:spPr bwMode="auto">
            <a:xfrm>
              <a:off x="152400" y="762000"/>
              <a:ext cx="3200400" cy="381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15000"/>
                </a:spcBef>
                <a:buSzPct val="85000"/>
                <a:buFont typeface="Wingdings" charset="2"/>
                <a:buNone/>
              </a:pPr>
              <a:r>
                <a:rPr lang="en-US" altLang="en-US" sz="1600" dirty="0">
                  <a:latin typeface="Times New Roman" charset="0"/>
                </a:rPr>
                <a:t>Fibonacci series definition</a:t>
              </a:r>
            </a:p>
          </p:txBody>
        </p:sp>
      </p:grpSp>
      <p:sp>
        <p:nvSpPr>
          <p:cNvPr id="1135628" name="Rectangle 12"/>
          <p:cNvSpPr>
            <a:spLocks noChangeArrowheads="1"/>
          </p:cNvSpPr>
          <p:nvPr/>
        </p:nvSpPr>
        <p:spPr bwMode="auto">
          <a:xfrm>
            <a:off x="228600" y="2819400"/>
            <a:ext cx="3962315" cy="27432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80000" rIns="0" bIns="118800" anchor="t" anchorCtr="0"/>
          <a:lstStyle/>
          <a:p>
            <a:pPr>
              <a:spcBef>
                <a:spcPts val="300"/>
              </a:spcBef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Returns the n'th fibonacci number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static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fibonacci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n) {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if (n &lt;= 1) return n;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return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 +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cs typeface="Times New Roman" panose="02020603050405020304" pitchFamily="18" charset="0"/>
              </a:rPr>
              <a:t>2</a:t>
            </a:r>
            <a:r>
              <a:rPr lang="en-US" altLang="en-US" sz="1200" dirty="0">
                <a:latin typeface="Consolas" charset="0"/>
              </a:rPr>
              <a:t>);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</a:p>
          <a:p>
            <a:pPr>
              <a:spcBef>
                <a:spcPts val="300"/>
              </a:spcBef>
              <a:defRPr/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0BBD258-F625-DE4B-8C44-84C5BEFAA4F6}"/>
              </a:ext>
            </a:extLst>
          </p:cNvPr>
          <p:cNvGrpSpPr/>
          <p:nvPr/>
        </p:nvGrpSpPr>
        <p:grpSpPr>
          <a:xfrm>
            <a:off x="1791535" y="5028686"/>
            <a:ext cx="5534970" cy="1655002"/>
            <a:chOff x="1818482" y="5214423"/>
            <a:chExt cx="5534970" cy="1655002"/>
          </a:xfrm>
        </p:grpSpPr>
        <p:sp>
          <p:nvSpPr>
            <p:cNvPr id="30" name="Rectangle 14">
              <a:extLst>
                <a:ext uri="{FF2B5EF4-FFF2-40B4-BE49-F238E27FC236}">
                  <a16:creationId xmlns:a16="http://schemas.microsoft.com/office/drawing/2014/main" id="{7E55186C-EAA9-8D4C-85C1-73E072EABC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18482" y="5214423"/>
              <a:ext cx="4156868" cy="115355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36000" tIns="0" rIns="0" bIns="0" anchor="ctr"/>
            <a:lstStyle/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solidFill>
                    <a:srgbClr val="4D9072"/>
                  </a:solidFill>
                  <a:latin typeface="Consolas" charset="0"/>
                  <a:ea typeface="Consolas" charset="0"/>
                  <a:cs typeface="Consolas" charset="0"/>
                </a:rPr>
                <a:t>  </a:t>
              </a: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public class Foo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    ...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solidFill>
                    <a:srgbClr val="000000"/>
                  </a:solidFill>
                  <a:latin typeface="Consolas" charset="0"/>
                  <a:ea typeface="Consolas" charset="0"/>
                  <a:cs typeface="Consolas" charset="0"/>
                </a:rPr>
                <a:t>    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System.out.println(MyMath.fibonacci(40));</a:t>
              </a:r>
              <a:endParaRPr lang="en-US" sz="12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endParaRP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solidFill>
                    <a:srgbClr val="000000"/>
                  </a:solidFill>
                  <a:latin typeface="Consolas" charset="0"/>
                  <a:ea typeface="Consolas" charset="0"/>
                  <a:cs typeface="Consolas" charset="0"/>
                </a:rPr>
                <a:t>    ... </a:t>
              </a:r>
            </a:p>
          </p:txBody>
        </p:sp>
        <p:sp>
          <p:nvSpPr>
            <p:cNvPr id="31" name="Rectangle 14">
              <a:extLst>
                <a:ext uri="{FF2B5EF4-FFF2-40B4-BE49-F238E27FC236}">
                  <a16:creationId xmlns:a16="http://schemas.microsoft.com/office/drawing/2014/main" id="{DD850E97-3F17-FA43-92F7-2D1DB40BCA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34782" y="6031225"/>
              <a:ext cx="1518670" cy="838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226800" rIns="165600" bIns="262800" anchor="ctr"/>
            <a:lstStyle/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solidFill>
                    <a:srgbClr val="000000"/>
                  </a:solidFill>
                  <a:latin typeface="Menlo"/>
                  <a:ea typeface="Menlo"/>
                  <a:cs typeface="Menlo"/>
                </a:rPr>
                <a:t>% </a:t>
              </a:r>
              <a:r>
                <a:rPr lang="en-US" sz="1200" b="1" dirty="0">
                  <a:solidFill>
                    <a:srgbClr val="000000"/>
                  </a:solidFill>
                  <a:latin typeface="Menlo"/>
                  <a:ea typeface="Menlo"/>
                  <a:cs typeface="Menlo"/>
                </a:rPr>
                <a:t>java Foo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IL" sz="1200">
                  <a:latin typeface="Consolas" panose="020B0609020204030204" pitchFamily="49" charset="0"/>
                  <a:cs typeface="Consolas" panose="020B0609020204030204" pitchFamily="49" charset="0"/>
                </a:rPr>
                <a:t>102334155</a:t>
              </a:r>
              <a:endPara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Menlo"/>
                <a:cs typeface="Consolas" panose="020B0609020204030204" pitchFamily="49" charset="0"/>
              </a:endParaRPr>
            </a:p>
          </p:txBody>
        </p:sp>
      </p:grpSp>
      <p:sp>
        <p:nvSpPr>
          <p:cNvPr id="20" name="Rectangle 17">
            <a:extLst>
              <a:ext uri="{FF2B5EF4-FFF2-40B4-BE49-F238E27FC236}">
                <a16:creationId xmlns:a16="http://schemas.microsoft.com/office/drawing/2014/main" id="{AB049B20-1EC1-5E40-896D-7EE0A9751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" y="1066800"/>
            <a:ext cx="3352800" cy="990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/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(0)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(1) = 1</a:t>
            </a:r>
          </a:p>
          <a:p>
            <a:pPr marL="342900" indent="-342900">
              <a:spcBef>
                <a:spcPts val="500"/>
              </a:spcBef>
              <a:spcAft>
                <a:spcPts val="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–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1) +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f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 (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– 2)     for all </a:t>
            </a:r>
            <a:r>
              <a:rPr lang="en-US" sz="14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400" dirty="0">
                <a:latin typeface="Times New Roman" charset="0"/>
                <a:ea typeface="ＭＳ Ｐゴシック" charset="0"/>
                <a:cs typeface="Times New Roman" charset="0"/>
              </a:rPr>
              <a:t>&gt; 1   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61BDE8EC-C406-5A72-99B9-19B582EE0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4542" y="4153526"/>
            <a:ext cx="1408545" cy="616843"/>
          </a:xfrm>
          <a:prstGeom prst="wedgeRoundRectCallout">
            <a:avLst>
              <a:gd name="adj1" fmla="val 23326"/>
              <a:gd name="adj2" fmla="val -45553"/>
              <a:gd name="adj3" fmla="val 16667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tIns="46800" anchor="ctr"/>
          <a:lstStyle/>
          <a:p>
            <a:pPr marL="0" lvl="1" algn="ctr">
              <a:spcBef>
                <a:spcPts val="600"/>
              </a:spcBef>
              <a:buClr>
                <a:schemeClr val="tx1"/>
              </a:buClr>
              <a:defRPr/>
            </a:pPr>
            <a:r>
              <a:rPr lang="en-US" sz="1400" b="1" dirty="0">
                <a:latin typeface="Times New Roman" charset="0"/>
                <a:ea typeface="Times New Roman" charset="0"/>
                <a:cs typeface="Times New Roman" charset="0"/>
              </a:rPr>
              <a:t>Recursive</a:t>
            </a:r>
            <a:br>
              <a:rPr lang="en-US" sz="1400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1400" dirty="0">
                <a:latin typeface="Times New Roman" charset="0"/>
                <a:ea typeface="Times New Roman" charset="0"/>
                <a:cs typeface="Times New Roman" charset="0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3830279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6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  <a:r>
              <a:rPr lang="en-US" dirty="0"/>
              <a:t> : performance issues</a:t>
            </a:r>
            <a:endParaRPr lang="en-US" dirty="0">
              <a:solidFill>
                <a:schemeClr val="tx1"/>
              </a:solidFill>
              <a:latin typeface="+mj-lt"/>
              <a:cs typeface="+mj-cs"/>
            </a:endParaRPr>
          </a:p>
        </p:txBody>
      </p:sp>
      <p:sp>
        <p:nvSpPr>
          <p:cNvPr id="3" name="Rectangle 12">
            <a:extLst>
              <a:ext uri="{FF2B5EF4-FFF2-40B4-BE49-F238E27FC236}">
                <a16:creationId xmlns:a16="http://schemas.microsoft.com/office/drawing/2014/main" id="{345DB1EE-E625-2E8A-B2D3-2D2E5E344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91" y="1219201"/>
            <a:ext cx="3962400" cy="1371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0" rIns="0" bIns="0" anchor="ctr" anchorCtr="0"/>
          <a:lstStyle/>
          <a:p>
            <a:pPr>
              <a:spcBef>
                <a:spcPts val="300"/>
              </a:spcBef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Returns the n'th fibonacci number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static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fibonacci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n) {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if (n &lt;= 1) return n;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return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 +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cs typeface="Times New Roman" panose="02020603050405020304" pitchFamily="18" charset="0"/>
              </a:rPr>
              <a:t>2</a:t>
            </a:r>
            <a:r>
              <a:rPr lang="en-US" altLang="en-US" sz="1200" dirty="0">
                <a:latin typeface="Consolas" charset="0"/>
              </a:rPr>
              <a:t>);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2" name="Rectangle 12">
            <a:extLst>
              <a:ext uri="{FF2B5EF4-FFF2-40B4-BE49-F238E27FC236}">
                <a16:creationId xmlns:a16="http://schemas.microsoft.com/office/drawing/2014/main" id="{1BB4D4CB-123E-0810-E7AD-59C944095A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3517" y="1219201"/>
            <a:ext cx="3528484" cy="266544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0" rIns="0" bIns="0" anchor="ctr" anchorCtr="0"/>
          <a:lstStyle/>
          <a:p>
            <a:pPr>
              <a:spcBef>
                <a:spcPts val="300"/>
              </a:spcBef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Returns the n'th fibonacci number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static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fibonacci1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n) {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if (n &lt;= 1) return n;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int f, fprev = 1, fprevprev = 1;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for (int i = 2; i &lt;= n; i++) {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f = fprev + fprevprev; 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fprevprev = fprev;                    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fprev = f;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}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    return f;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} </a:t>
            </a:r>
          </a:p>
        </p:txBody>
      </p:sp>
      <p:sp>
        <p:nvSpPr>
          <p:cNvPr id="7" name="Rectangle 21">
            <a:extLst>
              <a:ext uri="{FF2B5EF4-FFF2-40B4-BE49-F238E27FC236}">
                <a16:creationId xmlns:a16="http://schemas.microsoft.com/office/drawing/2014/main" id="{11EE766A-6DE3-B82C-0626-71361F8F27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370" y="841129"/>
            <a:ext cx="2050854" cy="340799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Recursive solution</a:t>
            </a:r>
          </a:p>
        </p:txBody>
      </p:sp>
      <p:sp>
        <p:nvSpPr>
          <p:cNvPr id="8" name="Rectangle 21">
            <a:extLst>
              <a:ext uri="{FF2B5EF4-FFF2-40B4-BE49-F238E27FC236}">
                <a16:creationId xmlns:a16="http://schemas.microsoft.com/office/drawing/2014/main" id="{2420D178-13D4-AE5C-67A1-6E1BA98563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22140" y="878401"/>
            <a:ext cx="2050854" cy="340799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Iterative solution</a:t>
            </a:r>
          </a:p>
        </p:txBody>
      </p:sp>
      <p:sp>
        <p:nvSpPr>
          <p:cNvPr id="9" name="Rectangle 21">
            <a:extLst>
              <a:ext uri="{FF2B5EF4-FFF2-40B4-BE49-F238E27FC236}">
                <a16:creationId xmlns:a16="http://schemas.microsoft.com/office/drawing/2014/main" id="{38E27191-3498-3CD8-4E3C-71CE811938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722" y="3048000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 charset="0"/>
                <a:ea typeface="Times New Roman" charset="0"/>
                <a:cs typeface="Times New Roman" charset="0"/>
              </a:rPr>
              <a:t>Running time</a:t>
            </a:r>
          </a:p>
          <a:p>
            <a:pPr marL="7938" indent="-7938">
              <a:spcBef>
                <a:spcPts val="1000"/>
              </a:spcBef>
              <a:buFont typeface="Wingdings" charset="0"/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The computation of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fibonacci(</a:t>
            </a:r>
            <a:r>
              <a:rPr lang="en-US" sz="14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 requires... Let’s see...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1458C25-0DFC-D346-DF69-93C84942EFDF}"/>
              </a:ext>
            </a:extLst>
          </p:cNvPr>
          <p:cNvGrpSpPr/>
          <p:nvPr/>
        </p:nvGrpSpPr>
        <p:grpSpPr>
          <a:xfrm>
            <a:off x="4853517" y="4267200"/>
            <a:ext cx="4026256" cy="2133600"/>
            <a:chOff x="4853517" y="4267200"/>
            <a:chExt cx="4026256" cy="2133600"/>
          </a:xfrm>
        </p:grpSpPr>
        <p:sp>
          <p:nvSpPr>
            <p:cNvPr id="4" name="Rectangle 21">
              <a:extLst>
                <a:ext uri="{FF2B5EF4-FFF2-40B4-BE49-F238E27FC236}">
                  <a16:creationId xmlns:a16="http://schemas.microsoft.com/office/drawing/2014/main" id="{445FBCA8-D048-7515-6C54-3CE8FFDD735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853517" y="4267200"/>
              <a:ext cx="3962400" cy="21336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FAA26D3D-D897-4be2-8F04-BA451C77F1D7}">
                <ma14:placeholderFlag xmlns="" xmlns:ma14="http://schemas.microsoft.com/office/mac/drawingml/2011/main" val="1"/>
              </a:ext>
              <a:ext uri="{909E8E84-426E-40dd-AFC4-6F175D3DCCD1}"/>
              <a:ext uri="{91240B29-F687-4f45-9708-019B960494DF}"/>
              <a:ext uri="{AF507438-7753-43e0-B8FC-AC1667EBCBE1}"/>
            </a:extLst>
          </p:spPr>
          <p:txBody>
            <a:bodyPr lIns="92075" tIns="46038" rIns="92075" bIns="46038"/>
            <a:lstStyle>
              <a:lvl1pPr marL="342900" indent="-342900" algn="l" rtl="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rgbClr val="0066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  <a:cs typeface="ＭＳ Ｐゴシック" charset="0"/>
                </a:defRPr>
              </a:lvl1pPr>
              <a:lvl2pPr marL="742950" indent="-285750" algn="l" rtl="0" eaLnBrk="0" fontAlgn="base" hangingPunct="0">
                <a:spcBef>
                  <a:spcPct val="60000"/>
                </a:spcBef>
                <a:spcAft>
                  <a:spcPct val="0"/>
                </a:spcAft>
                <a:buClr>
                  <a:srgbClr val="000099"/>
                </a:buClr>
                <a:buSzPct val="65000"/>
                <a:buFont typeface="Wingdings" charset="0"/>
                <a:buChar char="l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2pPr>
              <a:lvl3pPr marL="1143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q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3pPr>
              <a:lvl4pPr marL="1600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4pPr>
              <a:lvl5pPr marL="20574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0"/>
                <a:buChar char="n"/>
                <a:defRPr>
                  <a:solidFill>
                    <a:schemeClr val="tx1"/>
                  </a:solidFill>
                  <a:latin typeface="Arial" charset="0"/>
                  <a:ea typeface="+mn-ea"/>
                </a:defRPr>
              </a:lvl5pPr>
              <a:lvl6pPr marL="25146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6pPr>
              <a:lvl7pPr marL="29718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7pPr>
              <a:lvl8pPr marL="34290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8pPr>
              <a:lvl9pPr marL="3886200" indent="-228600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100000"/>
                <a:buFont typeface="Wingdings" charset="0"/>
                <a:buChar char="n"/>
                <a:defRPr>
                  <a:solidFill>
                    <a:schemeClr val="tx1"/>
                  </a:solidFill>
                  <a:latin typeface="+mn-lt"/>
                  <a:ea typeface="+mn-ea"/>
                </a:defRPr>
              </a:lvl9pPr>
            </a:lstStyle>
            <a:p>
              <a:pPr>
                <a:spcBef>
                  <a:spcPts val="1440"/>
                </a:spcBef>
                <a:buFont typeface="Wingdings" charset="0"/>
                <a:buNone/>
                <a:defRPr/>
              </a:pPr>
              <a:r>
                <a:rPr lang="en-US" sz="1800" u="sng" dirty="0">
                  <a:latin typeface="Times New Roman" charset="0"/>
                  <a:ea typeface="Times New Roman" charset="0"/>
                  <a:cs typeface="Times New Roman" charset="0"/>
                </a:rPr>
                <a:t>Running time</a:t>
              </a:r>
            </a:p>
            <a:p>
              <a:pPr marL="7938" indent="-7938">
                <a:spcBef>
                  <a:spcPts val="1000"/>
                </a:spcBef>
                <a:buFont typeface="Wingdings" charset="0"/>
                <a:buNone/>
                <a:defRPr/>
              </a:pP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The computation of </a:t>
              </a:r>
              <a:r>
                <a:rPr lang="en-US" sz="1400" dirty="0">
                  <a:latin typeface="Consolas" charset="0"/>
                  <a:ea typeface="Consolas" charset="0"/>
                  <a:cs typeface="Consolas" charset="0"/>
                </a:rPr>
                <a:t>fibonacci1(</a:t>
              </a:r>
              <a:r>
                <a:rPr lang="en-US" sz="14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sz="1400" dirty="0">
                  <a:latin typeface="Consolas" charset="0"/>
                  <a:ea typeface="Consolas" charset="0"/>
                  <a:cs typeface="Consolas" charset="0"/>
                </a:rPr>
                <a:t>)</a:t>
              </a: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 requires </a:t>
              </a:r>
              <a:r>
                <a:rPr lang="en-US" sz="1600" i="1" dirty="0">
                  <a:latin typeface="Times New Roman" charset="0"/>
                  <a:ea typeface="Times New Roman" charset="0"/>
                  <a:cs typeface="Times New Roman" charset="0"/>
                </a:rPr>
                <a:t>n</a:t>
              </a: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 iterations</a:t>
              </a:r>
            </a:p>
            <a:p>
              <a:pPr marL="7938" indent="-7938">
                <a:spcBef>
                  <a:spcPts val="1000"/>
                </a:spcBef>
                <a:buFont typeface="Wingdings" charset="0"/>
                <a:buNone/>
                <a:defRPr/>
              </a:pP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(</a:t>
              </a:r>
              <a:r>
                <a:rPr lang="en-US" sz="1800" b="1" i="1" dirty="0">
                  <a:latin typeface="Times New Roman" charset="0"/>
                  <a:ea typeface="Times New Roman" charset="0"/>
                  <a:cs typeface="Times New Roman" charset="0"/>
                </a:rPr>
                <a:t>linear running time</a:t>
              </a:r>
              <a:r>
                <a:rPr lang="en-US" sz="1800" dirty="0">
                  <a:latin typeface="Times New Roman" charset="0"/>
                  <a:ea typeface="Times New Roman" charset="0"/>
                  <a:cs typeface="Times New Roman" charset="0"/>
                </a:rPr>
                <a:t>)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7614CF6-5A0A-8912-CCE9-5D403E033EC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86600" y="5334000"/>
              <a:ext cx="1066800" cy="555697"/>
            </a:xfrm>
            <a:prstGeom prst="rect">
              <a:avLst/>
            </a:prstGeom>
          </p:spPr>
        </p:pic>
        <p:sp>
          <p:nvSpPr>
            <p:cNvPr id="6" name="Rounded Rectangular Callout 5">
              <a:extLst>
                <a:ext uri="{FF2B5EF4-FFF2-40B4-BE49-F238E27FC236}">
                  <a16:creationId xmlns:a16="http://schemas.microsoft.com/office/drawing/2014/main" id="{6A42F306-A8ED-C7CD-82CC-74BFDC8825EA}"/>
                </a:ext>
              </a:extLst>
            </p:cNvPr>
            <p:cNvSpPr/>
            <p:nvPr/>
          </p:nvSpPr>
          <p:spPr bwMode="auto">
            <a:xfrm>
              <a:off x="8067773" y="5144345"/>
              <a:ext cx="812000" cy="379309"/>
            </a:xfrm>
            <a:prstGeom prst="wedgeRoundRectCallout">
              <a:avLst>
                <a:gd name="adj1" fmla="val -76148"/>
                <a:gd name="adj2" fmla="val 37906"/>
                <a:gd name="adj3" fmla="val 16667"/>
              </a:avLst>
            </a:prstGeom>
            <a:solidFill>
              <a:srgbClr val="FFE9C4"/>
            </a:solidFill>
            <a:ln w="19050">
              <a:noFill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>
                <a:spcBef>
                  <a:spcPts val="300"/>
                </a:spcBef>
                <a:buClr>
                  <a:schemeClr val="tx1"/>
                </a:buClr>
                <a:buSzPct val="100000"/>
              </a:pP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not bad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77565D96-A05F-0C3A-D4B0-50CB09A9E5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666" name="Rectangle 2">
            <a:extLst>
              <a:ext uri="{FF2B5EF4-FFF2-40B4-BE49-F238E27FC236}">
                <a16:creationId xmlns:a16="http://schemas.microsoft.com/office/drawing/2014/main" id="{87B5500A-930E-F05F-0984-C1D3B59132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  <a:r>
              <a:rPr lang="en-US" dirty="0"/>
              <a:t> : performance issues</a:t>
            </a:r>
            <a:endParaRPr lang="en-US" dirty="0">
              <a:solidFill>
                <a:schemeClr val="tx1"/>
              </a:solidFill>
              <a:latin typeface="+mj-lt"/>
              <a:cs typeface="+mj-cs"/>
            </a:endParaRPr>
          </a:p>
        </p:txBody>
      </p:sp>
      <p:sp>
        <p:nvSpPr>
          <p:cNvPr id="23560" name="Text Box 4">
            <a:extLst>
              <a:ext uri="{FF2B5EF4-FFF2-40B4-BE49-F238E27FC236}">
                <a16:creationId xmlns:a16="http://schemas.microsoft.com/office/drawing/2014/main" id="{ADE7054E-A189-BE1C-A4D7-C0810FFFC8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7717" y="990600"/>
            <a:ext cx="477683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f(4)</a:t>
            </a:r>
          </a:p>
        </p:txBody>
      </p:sp>
      <p:sp>
        <p:nvSpPr>
          <p:cNvPr id="23561" name="Text Box 5">
            <a:extLst>
              <a:ext uri="{FF2B5EF4-FFF2-40B4-BE49-F238E27FC236}">
                <a16:creationId xmlns:a16="http://schemas.microsoft.com/office/drawing/2014/main" id="{05F4D4EB-C4B7-B033-9B88-2DFBB77F80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9814" y="1592346"/>
            <a:ext cx="477683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f(3)</a:t>
            </a:r>
          </a:p>
        </p:txBody>
      </p:sp>
      <p:sp>
        <p:nvSpPr>
          <p:cNvPr id="23562" name="Text Box 6">
            <a:extLst>
              <a:ext uri="{FF2B5EF4-FFF2-40B4-BE49-F238E27FC236}">
                <a16:creationId xmlns:a16="http://schemas.microsoft.com/office/drawing/2014/main" id="{588E4E8C-777C-56B5-880B-56544D4DB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8338" y="1592346"/>
            <a:ext cx="476607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f(2)</a:t>
            </a:r>
          </a:p>
        </p:txBody>
      </p:sp>
      <p:sp>
        <p:nvSpPr>
          <p:cNvPr id="23563" name="Text Box 7">
            <a:extLst>
              <a:ext uri="{FF2B5EF4-FFF2-40B4-BE49-F238E27FC236}">
                <a16:creationId xmlns:a16="http://schemas.microsoft.com/office/drawing/2014/main" id="{A9205BC6-FD7F-93EC-7507-72E73AC73F6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8503" y="3233471"/>
            <a:ext cx="476607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f(0)</a:t>
            </a:r>
          </a:p>
        </p:txBody>
      </p:sp>
      <p:sp>
        <p:nvSpPr>
          <p:cNvPr id="23564" name="Text Box 8">
            <a:extLst>
              <a:ext uri="{FF2B5EF4-FFF2-40B4-BE49-F238E27FC236}">
                <a16:creationId xmlns:a16="http://schemas.microsoft.com/office/drawing/2014/main" id="{458115EB-D49F-8E21-F21E-7D2CCE0AA9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95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f(1)</a:t>
            </a:r>
          </a:p>
        </p:txBody>
      </p:sp>
      <p:sp>
        <p:nvSpPr>
          <p:cNvPr id="23565" name="Text Box 9">
            <a:extLst>
              <a:ext uri="{FF2B5EF4-FFF2-40B4-BE49-F238E27FC236}">
                <a16:creationId xmlns:a16="http://schemas.microsoft.com/office/drawing/2014/main" id="{2AA4B869-A61A-5095-9E38-BEF7B9FDF8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79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f(1)</a:t>
            </a:r>
          </a:p>
        </p:txBody>
      </p:sp>
      <p:sp>
        <p:nvSpPr>
          <p:cNvPr id="23566" name="Text Box 10">
            <a:extLst>
              <a:ext uri="{FF2B5EF4-FFF2-40B4-BE49-F238E27FC236}">
                <a16:creationId xmlns:a16="http://schemas.microsoft.com/office/drawing/2014/main" id="{255B6D7C-D037-A1E5-757C-AD1C6E90C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3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f(0)</a:t>
            </a:r>
          </a:p>
        </p:txBody>
      </p:sp>
      <p:sp>
        <p:nvSpPr>
          <p:cNvPr id="23567" name="Text Box 11">
            <a:extLst>
              <a:ext uri="{FF2B5EF4-FFF2-40B4-BE49-F238E27FC236}">
                <a16:creationId xmlns:a16="http://schemas.microsoft.com/office/drawing/2014/main" id="{02A365A0-2A8B-6E24-1888-DDD805B246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3233471"/>
            <a:ext cx="476607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f(1)</a:t>
            </a:r>
          </a:p>
        </p:txBody>
      </p:sp>
      <p:sp>
        <p:nvSpPr>
          <p:cNvPr id="23568" name="Text Box 12">
            <a:extLst>
              <a:ext uri="{FF2B5EF4-FFF2-40B4-BE49-F238E27FC236}">
                <a16:creationId xmlns:a16="http://schemas.microsoft.com/office/drawing/2014/main" id="{2D9DDEDF-3AC6-98CE-4010-E2F46F8608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11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f(2)</a:t>
            </a:r>
          </a:p>
        </p:txBody>
      </p:sp>
      <p:cxnSp>
        <p:nvCxnSpPr>
          <p:cNvPr id="23569" name="AutoShape 13">
            <a:extLst>
              <a:ext uri="{FF2B5EF4-FFF2-40B4-BE49-F238E27FC236}">
                <a16:creationId xmlns:a16="http://schemas.microsoft.com/office/drawing/2014/main" id="{ACD7A5CC-9180-4215-1091-1681E677717F}"/>
              </a:ext>
            </a:extLst>
          </p:cNvPr>
          <p:cNvCxnSpPr>
            <a:cxnSpLocks noChangeShapeType="1"/>
            <a:stCxn id="23560" idx="2"/>
            <a:endCxn id="23561" idx="0"/>
          </p:cNvCxnSpPr>
          <p:nvPr/>
        </p:nvCxnSpPr>
        <p:spPr bwMode="auto">
          <a:xfrm flipH="1">
            <a:off x="6149731" y="1268679"/>
            <a:ext cx="877903" cy="323666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0" name="AutoShape 14">
            <a:extLst>
              <a:ext uri="{FF2B5EF4-FFF2-40B4-BE49-F238E27FC236}">
                <a16:creationId xmlns:a16="http://schemas.microsoft.com/office/drawing/2014/main" id="{631961AE-2B21-9D1A-989A-56F9BD5BA969}"/>
              </a:ext>
            </a:extLst>
          </p:cNvPr>
          <p:cNvCxnSpPr>
            <a:cxnSpLocks noChangeShapeType="1"/>
            <a:stCxn id="23560" idx="2"/>
            <a:endCxn id="23562" idx="0"/>
          </p:cNvCxnSpPr>
          <p:nvPr/>
        </p:nvCxnSpPr>
        <p:spPr bwMode="auto">
          <a:xfrm>
            <a:off x="7027634" y="1268679"/>
            <a:ext cx="928469" cy="323666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1" name="AutoShape 15">
            <a:extLst>
              <a:ext uri="{FF2B5EF4-FFF2-40B4-BE49-F238E27FC236}">
                <a16:creationId xmlns:a16="http://schemas.microsoft.com/office/drawing/2014/main" id="{68A06B0F-A756-21DA-C82E-982218B4B9D4}"/>
              </a:ext>
            </a:extLst>
          </p:cNvPr>
          <p:cNvCxnSpPr>
            <a:cxnSpLocks noChangeShapeType="1"/>
            <a:stCxn id="23562" idx="2"/>
            <a:endCxn id="23566" idx="0"/>
          </p:cNvCxnSpPr>
          <p:nvPr/>
        </p:nvCxnSpPr>
        <p:spPr bwMode="auto">
          <a:xfrm>
            <a:off x="7956103" y="1870425"/>
            <a:ext cx="568055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2" name="AutoShape 16">
            <a:extLst>
              <a:ext uri="{FF2B5EF4-FFF2-40B4-BE49-F238E27FC236}">
                <a16:creationId xmlns:a16="http://schemas.microsoft.com/office/drawing/2014/main" id="{DDF376F0-6057-FBFF-8CD5-680F112051AC}"/>
              </a:ext>
            </a:extLst>
          </p:cNvPr>
          <p:cNvCxnSpPr>
            <a:cxnSpLocks noChangeShapeType="1"/>
            <a:stCxn id="23562" idx="2"/>
            <a:endCxn id="23565" idx="0"/>
          </p:cNvCxnSpPr>
          <p:nvPr/>
        </p:nvCxnSpPr>
        <p:spPr bwMode="auto">
          <a:xfrm flipH="1">
            <a:off x="7526834" y="1870425"/>
            <a:ext cx="430345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3" name="AutoShape 17">
            <a:extLst>
              <a:ext uri="{FF2B5EF4-FFF2-40B4-BE49-F238E27FC236}">
                <a16:creationId xmlns:a16="http://schemas.microsoft.com/office/drawing/2014/main" id="{B8933B1D-C743-AB1A-58C4-211F1486F5F7}"/>
              </a:ext>
            </a:extLst>
          </p:cNvPr>
          <p:cNvCxnSpPr>
            <a:cxnSpLocks noChangeShapeType="1"/>
            <a:stCxn id="23561" idx="2"/>
            <a:endCxn id="23564" idx="0"/>
          </p:cNvCxnSpPr>
          <p:nvPr/>
        </p:nvCxnSpPr>
        <p:spPr bwMode="auto">
          <a:xfrm>
            <a:off x="6149731" y="1870425"/>
            <a:ext cx="377628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4" name="AutoShape 18">
            <a:extLst>
              <a:ext uri="{FF2B5EF4-FFF2-40B4-BE49-F238E27FC236}">
                <a16:creationId xmlns:a16="http://schemas.microsoft.com/office/drawing/2014/main" id="{DA004A1E-A720-D60A-7627-BAEC8B770B9C}"/>
              </a:ext>
            </a:extLst>
          </p:cNvPr>
          <p:cNvCxnSpPr>
            <a:cxnSpLocks noChangeShapeType="1"/>
            <a:stCxn id="23561" idx="2"/>
            <a:endCxn id="23568" idx="0"/>
          </p:cNvCxnSpPr>
          <p:nvPr/>
        </p:nvCxnSpPr>
        <p:spPr bwMode="auto">
          <a:xfrm flipH="1">
            <a:off x="5528959" y="1870425"/>
            <a:ext cx="620772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5" name="AutoShape 19">
            <a:extLst>
              <a:ext uri="{FF2B5EF4-FFF2-40B4-BE49-F238E27FC236}">
                <a16:creationId xmlns:a16="http://schemas.microsoft.com/office/drawing/2014/main" id="{1F0495B6-92F1-2E5A-C628-CB4A35CF6DCD}"/>
              </a:ext>
            </a:extLst>
          </p:cNvPr>
          <p:cNvCxnSpPr>
            <a:cxnSpLocks noChangeShapeType="1"/>
            <a:stCxn id="23568" idx="2"/>
            <a:endCxn id="23563" idx="0"/>
          </p:cNvCxnSpPr>
          <p:nvPr/>
        </p:nvCxnSpPr>
        <p:spPr bwMode="auto">
          <a:xfrm>
            <a:off x="5528959" y="2636283"/>
            <a:ext cx="387310" cy="59718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6" name="AutoShape 20">
            <a:extLst>
              <a:ext uri="{FF2B5EF4-FFF2-40B4-BE49-F238E27FC236}">
                <a16:creationId xmlns:a16="http://schemas.microsoft.com/office/drawing/2014/main" id="{4F6DD014-5DA8-948F-D7D6-F1AA38BF5732}"/>
              </a:ext>
            </a:extLst>
          </p:cNvPr>
          <p:cNvCxnSpPr>
            <a:cxnSpLocks noChangeShapeType="1"/>
            <a:stCxn id="23568" idx="2"/>
            <a:endCxn id="23567" idx="0"/>
          </p:cNvCxnSpPr>
          <p:nvPr/>
        </p:nvCxnSpPr>
        <p:spPr bwMode="auto">
          <a:xfrm flipH="1">
            <a:off x="5038366" y="2636283"/>
            <a:ext cx="490593" cy="59718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" name="Rectangle 21">
            <a:extLst>
              <a:ext uri="{FF2B5EF4-FFF2-40B4-BE49-F238E27FC236}">
                <a16:creationId xmlns:a16="http://schemas.microsoft.com/office/drawing/2014/main" id="{FD2A23CC-ED9B-D956-B998-A4F8805C43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722" y="3048000"/>
            <a:ext cx="3962400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 charset="0"/>
                <a:ea typeface="Times New Roman" charset="0"/>
                <a:cs typeface="Times New Roman" charset="0"/>
              </a:rPr>
              <a:t>Running time</a:t>
            </a:r>
          </a:p>
          <a:p>
            <a:pPr marL="7938" indent="-7938">
              <a:spcBef>
                <a:spcPts val="1000"/>
              </a:spcBef>
              <a:buFont typeface="Wingdings" charset="0"/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The computation of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fibonacci(</a:t>
            </a:r>
            <a:r>
              <a:rPr lang="en-US" sz="14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 requires... Let’s see...</a:t>
            </a:r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4B7321C5-A177-19AD-011B-4BB07FBA30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91" y="1219201"/>
            <a:ext cx="3962400" cy="1371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0" rIns="0" bIns="0" anchor="ctr" anchorCtr="0"/>
          <a:lstStyle/>
          <a:p>
            <a:pPr>
              <a:spcBef>
                <a:spcPts val="300"/>
              </a:spcBef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Returns the n'th fibonacci number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static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fibonacci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n) {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if (n &lt;= 1) return n;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return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 +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cs typeface="Times New Roman" panose="02020603050405020304" pitchFamily="18" charset="0"/>
              </a:rPr>
              <a:t>2</a:t>
            </a:r>
            <a:r>
              <a:rPr lang="en-US" altLang="en-US" sz="1200" dirty="0">
                <a:latin typeface="Consolas" charset="0"/>
              </a:rPr>
              <a:t>);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6" name="Rectangle 21">
            <a:extLst>
              <a:ext uri="{FF2B5EF4-FFF2-40B4-BE49-F238E27FC236}">
                <a16:creationId xmlns:a16="http://schemas.microsoft.com/office/drawing/2014/main" id="{BAE97581-17E6-F785-5AA9-915CDD5243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370" y="841129"/>
            <a:ext cx="2050854" cy="340799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Recursive solution</a:t>
            </a:r>
          </a:p>
        </p:txBody>
      </p:sp>
    </p:spTree>
    <p:extLst>
      <p:ext uri="{BB962C8B-B14F-4D97-AF65-F5344CB8AC3E}">
        <p14:creationId xmlns:p14="http://schemas.microsoft.com/office/powerpoint/2010/main" val="22092120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>
          <a:extLst>
            <a:ext uri="{FF2B5EF4-FFF2-40B4-BE49-F238E27FC236}">
              <a16:creationId xmlns:a16="http://schemas.microsoft.com/office/drawing/2014/main" id="{D6CB4557-D6F5-C2B5-AFC7-5C8CEF8896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666" name="Rectangle 2">
            <a:extLst>
              <a:ext uri="{FF2B5EF4-FFF2-40B4-BE49-F238E27FC236}">
                <a16:creationId xmlns:a16="http://schemas.microsoft.com/office/drawing/2014/main" id="{F90CAA4E-122D-84B2-9182-4472E1F8CC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Fibonacci</a:t>
            </a:r>
            <a:r>
              <a:rPr lang="en-US" dirty="0"/>
              <a:t> : performance issues</a:t>
            </a:r>
            <a:endParaRPr lang="en-US" dirty="0">
              <a:solidFill>
                <a:schemeClr val="tx1"/>
              </a:solidFill>
              <a:latin typeface="+mj-lt"/>
              <a:cs typeface="+mj-cs"/>
            </a:endParaRPr>
          </a:p>
        </p:txBody>
      </p:sp>
      <p:sp>
        <p:nvSpPr>
          <p:cNvPr id="23560" name="Text Box 4">
            <a:extLst>
              <a:ext uri="{FF2B5EF4-FFF2-40B4-BE49-F238E27FC236}">
                <a16:creationId xmlns:a16="http://schemas.microsoft.com/office/drawing/2014/main" id="{D64BDE85-C347-55AB-01B8-FAC27E3627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7717" y="990600"/>
            <a:ext cx="477683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f(4)</a:t>
            </a:r>
          </a:p>
        </p:txBody>
      </p:sp>
      <p:sp>
        <p:nvSpPr>
          <p:cNvPr id="23561" name="Text Box 5">
            <a:extLst>
              <a:ext uri="{FF2B5EF4-FFF2-40B4-BE49-F238E27FC236}">
                <a16:creationId xmlns:a16="http://schemas.microsoft.com/office/drawing/2014/main" id="{506EEC1F-15DF-4D5D-DAD2-DB385B2E147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09814" y="1592346"/>
            <a:ext cx="477683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f(3)</a:t>
            </a:r>
          </a:p>
        </p:txBody>
      </p:sp>
      <p:sp>
        <p:nvSpPr>
          <p:cNvPr id="23562" name="Text Box 6">
            <a:extLst>
              <a:ext uri="{FF2B5EF4-FFF2-40B4-BE49-F238E27FC236}">
                <a16:creationId xmlns:a16="http://schemas.microsoft.com/office/drawing/2014/main" id="{86A96438-BB12-2BBF-76B0-04CF20536F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18338" y="1592346"/>
            <a:ext cx="476607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f(2)</a:t>
            </a:r>
          </a:p>
        </p:txBody>
      </p:sp>
      <p:sp>
        <p:nvSpPr>
          <p:cNvPr id="23563" name="Text Box 7">
            <a:extLst>
              <a:ext uri="{FF2B5EF4-FFF2-40B4-BE49-F238E27FC236}">
                <a16:creationId xmlns:a16="http://schemas.microsoft.com/office/drawing/2014/main" id="{E3AF59BA-9B8D-B2C5-CF4D-94C4F45F2A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78503" y="3233471"/>
            <a:ext cx="476607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f(0)</a:t>
            </a:r>
          </a:p>
        </p:txBody>
      </p:sp>
      <p:sp>
        <p:nvSpPr>
          <p:cNvPr id="23564" name="Text Box 8">
            <a:extLst>
              <a:ext uri="{FF2B5EF4-FFF2-40B4-BE49-F238E27FC236}">
                <a16:creationId xmlns:a16="http://schemas.microsoft.com/office/drawing/2014/main" id="{020FD90C-1512-EAAC-90B7-933FA6BB3F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895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f(1)</a:t>
            </a:r>
          </a:p>
        </p:txBody>
      </p:sp>
      <p:sp>
        <p:nvSpPr>
          <p:cNvPr id="23565" name="Text Box 9">
            <a:extLst>
              <a:ext uri="{FF2B5EF4-FFF2-40B4-BE49-F238E27FC236}">
                <a16:creationId xmlns:a16="http://schemas.microsoft.com/office/drawing/2014/main" id="{F26B0228-57D8-EFE4-C08C-3EE4D85A70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879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f(1)</a:t>
            </a:r>
          </a:p>
        </p:txBody>
      </p:sp>
      <p:sp>
        <p:nvSpPr>
          <p:cNvPr id="23566" name="Text Box 10">
            <a:extLst>
              <a:ext uri="{FF2B5EF4-FFF2-40B4-BE49-F238E27FC236}">
                <a16:creationId xmlns:a16="http://schemas.microsoft.com/office/drawing/2014/main" id="{C7F4BC2A-E90E-0457-C542-A3507951F9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863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f(0)</a:t>
            </a:r>
          </a:p>
        </p:txBody>
      </p:sp>
      <p:sp>
        <p:nvSpPr>
          <p:cNvPr id="23567" name="Text Box 11">
            <a:extLst>
              <a:ext uri="{FF2B5EF4-FFF2-40B4-BE49-F238E27FC236}">
                <a16:creationId xmlns:a16="http://schemas.microsoft.com/office/drawing/2014/main" id="{7936D188-67A2-EFBC-3119-C7F5D8141C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00600" y="3233471"/>
            <a:ext cx="476607" cy="27807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f(1)</a:t>
            </a:r>
          </a:p>
        </p:txBody>
      </p:sp>
      <p:sp>
        <p:nvSpPr>
          <p:cNvPr id="23568" name="Text Box 12">
            <a:extLst>
              <a:ext uri="{FF2B5EF4-FFF2-40B4-BE49-F238E27FC236}">
                <a16:creationId xmlns:a16="http://schemas.microsoft.com/office/drawing/2014/main" id="{7A2FC5DD-A26F-BEB2-F6FE-B53D5E0E6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91193" y="2357064"/>
            <a:ext cx="476607" cy="279219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 wrap="none" lIns="92075" tIns="46038" rIns="92075" bIns="46038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200" dirty="0">
                <a:latin typeface="Lucida Console" charset="0"/>
              </a:rPr>
              <a:t>f(2)</a:t>
            </a:r>
          </a:p>
        </p:txBody>
      </p:sp>
      <p:cxnSp>
        <p:nvCxnSpPr>
          <p:cNvPr id="23569" name="AutoShape 13">
            <a:extLst>
              <a:ext uri="{FF2B5EF4-FFF2-40B4-BE49-F238E27FC236}">
                <a16:creationId xmlns:a16="http://schemas.microsoft.com/office/drawing/2014/main" id="{B8570584-E8C0-FD08-67DC-993A2AAF824A}"/>
              </a:ext>
            </a:extLst>
          </p:cNvPr>
          <p:cNvCxnSpPr>
            <a:cxnSpLocks noChangeShapeType="1"/>
            <a:stCxn id="23560" idx="2"/>
            <a:endCxn id="23561" idx="0"/>
          </p:cNvCxnSpPr>
          <p:nvPr/>
        </p:nvCxnSpPr>
        <p:spPr bwMode="auto">
          <a:xfrm flipH="1">
            <a:off x="6149731" y="1268679"/>
            <a:ext cx="877903" cy="323666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0" name="AutoShape 14">
            <a:extLst>
              <a:ext uri="{FF2B5EF4-FFF2-40B4-BE49-F238E27FC236}">
                <a16:creationId xmlns:a16="http://schemas.microsoft.com/office/drawing/2014/main" id="{8F87261D-8194-C7B1-BA28-C9F60C6966AB}"/>
              </a:ext>
            </a:extLst>
          </p:cNvPr>
          <p:cNvCxnSpPr>
            <a:cxnSpLocks noChangeShapeType="1"/>
            <a:stCxn id="23560" idx="2"/>
            <a:endCxn id="23562" idx="0"/>
          </p:cNvCxnSpPr>
          <p:nvPr/>
        </p:nvCxnSpPr>
        <p:spPr bwMode="auto">
          <a:xfrm>
            <a:off x="7027634" y="1268679"/>
            <a:ext cx="928469" cy="323666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1" name="AutoShape 15">
            <a:extLst>
              <a:ext uri="{FF2B5EF4-FFF2-40B4-BE49-F238E27FC236}">
                <a16:creationId xmlns:a16="http://schemas.microsoft.com/office/drawing/2014/main" id="{E4FD5A52-AF7B-B565-DF1F-A54FFA0003C9}"/>
              </a:ext>
            </a:extLst>
          </p:cNvPr>
          <p:cNvCxnSpPr>
            <a:cxnSpLocks noChangeShapeType="1"/>
            <a:stCxn id="23562" idx="2"/>
            <a:endCxn id="23566" idx="0"/>
          </p:cNvCxnSpPr>
          <p:nvPr/>
        </p:nvCxnSpPr>
        <p:spPr bwMode="auto">
          <a:xfrm>
            <a:off x="7956103" y="1870425"/>
            <a:ext cx="568055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2" name="AutoShape 16">
            <a:extLst>
              <a:ext uri="{FF2B5EF4-FFF2-40B4-BE49-F238E27FC236}">
                <a16:creationId xmlns:a16="http://schemas.microsoft.com/office/drawing/2014/main" id="{264A30B0-0970-D765-3D42-BA528FA18C5B}"/>
              </a:ext>
            </a:extLst>
          </p:cNvPr>
          <p:cNvCxnSpPr>
            <a:cxnSpLocks noChangeShapeType="1"/>
            <a:stCxn id="23562" idx="2"/>
            <a:endCxn id="23565" idx="0"/>
          </p:cNvCxnSpPr>
          <p:nvPr/>
        </p:nvCxnSpPr>
        <p:spPr bwMode="auto">
          <a:xfrm flipH="1">
            <a:off x="7526834" y="1870425"/>
            <a:ext cx="430345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3" name="AutoShape 17">
            <a:extLst>
              <a:ext uri="{FF2B5EF4-FFF2-40B4-BE49-F238E27FC236}">
                <a16:creationId xmlns:a16="http://schemas.microsoft.com/office/drawing/2014/main" id="{9820BF2F-0589-D071-566D-C40BC34EB867}"/>
              </a:ext>
            </a:extLst>
          </p:cNvPr>
          <p:cNvCxnSpPr>
            <a:cxnSpLocks noChangeShapeType="1"/>
            <a:stCxn id="23561" idx="2"/>
            <a:endCxn id="23564" idx="0"/>
          </p:cNvCxnSpPr>
          <p:nvPr/>
        </p:nvCxnSpPr>
        <p:spPr bwMode="auto">
          <a:xfrm>
            <a:off x="6149731" y="1870425"/>
            <a:ext cx="377628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4" name="AutoShape 18">
            <a:extLst>
              <a:ext uri="{FF2B5EF4-FFF2-40B4-BE49-F238E27FC236}">
                <a16:creationId xmlns:a16="http://schemas.microsoft.com/office/drawing/2014/main" id="{A2003AE0-0C2A-DCEB-302C-F20B5548458B}"/>
              </a:ext>
            </a:extLst>
          </p:cNvPr>
          <p:cNvCxnSpPr>
            <a:cxnSpLocks noChangeShapeType="1"/>
            <a:stCxn id="23561" idx="2"/>
            <a:endCxn id="23568" idx="0"/>
          </p:cNvCxnSpPr>
          <p:nvPr/>
        </p:nvCxnSpPr>
        <p:spPr bwMode="auto">
          <a:xfrm flipH="1">
            <a:off x="5528959" y="1870425"/>
            <a:ext cx="620772" cy="487779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5" name="AutoShape 19">
            <a:extLst>
              <a:ext uri="{FF2B5EF4-FFF2-40B4-BE49-F238E27FC236}">
                <a16:creationId xmlns:a16="http://schemas.microsoft.com/office/drawing/2014/main" id="{6A012DC2-84D9-90E2-4FF4-41AC2CA9729D}"/>
              </a:ext>
            </a:extLst>
          </p:cNvPr>
          <p:cNvCxnSpPr>
            <a:cxnSpLocks noChangeShapeType="1"/>
            <a:stCxn id="23568" idx="2"/>
            <a:endCxn id="23563" idx="0"/>
          </p:cNvCxnSpPr>
          <p:nvPr/>
        </p:nvCxnSpPr>
        <p:spPr bwMode="auto">
          <a:xfrm>
            <a:off x="5528959" y="2636283"/>
            <a:ext cx="387310" cy="59718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76" name="AutoShape 20">
            <a:extLst>
              <a:ext uri="{FF2B5EF4-FFF2-40B4-BE49-F238E27FC236}">
                <a16:creationId xmlns:a16="http://schemas.microsoft.com/office/drawing/2014/main" id="{FF564F93-6AFA-99A2-B464-AABF5B71C35E}"/>
              </a:ext>
            </a:extLst>
          </p:cNvPr>
          <p:cNvCxnSpPr>
            <a:cxnSpLocks noChangeShapeType="1"/>
            <a:stCxn id="23568" idx="2"/>
            <a:endCxn id="23567" idx="0"/>
          </p:cNvCxnSpPr>
          <p:nvPr/>
        </p:nvCxnSpPr>
        <p:spPr bwMode="auto">
          <a:xfrm flipH="1">
            <a:off x="5038366" y="2636283"/>
            <a:ext cx="490593" cy="597187"/>
          </a:xfrm>
          <a:prstGeom prst="straightConnector1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37685" name="Rectangle 21">
            <a:extLst>
              <a:ext uri="{FF2B5EF4-FFF2-40B4-BE49-F238E27FC236}">
                <a16:creationId xmlns:a16="http://schemas.microsoft.com/office/drawing/2014/main" id="{BB789A1F-A482-81DD-FED8-1611B98908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28204" y="4147513"/>
            <a:ext cx="2850284" cy="339182"/>
          </a:xfrm>
        </p:spPr>
        <p:txBody>
          <a:bodyPr/>
          <a:lstStyle/>
          <a:p>
            <a:pPr>
              <a:spcBef>
                <a:spcPts val="1200"/>
              </a:spcBef>
              <a:buFont typeface="Wingdings" charset="2"/>
              <a:buNone/>
              <a:defRPr/>
            </a:pPr>
            <a:r>
              <a:rPr lang="en-US" altLang="en-US" dirty="0">
                <a:solidFill>
                  <a:srgbClr val="000000"/>
                </a:solidFill>
                <a:ea typeface="ＭＳ Ｐゴシック" charset="-128"/>
              </a:rPr>
              <a:t>(</a:t>
            </a:r>
            <a:r>
              <a:rPr lang="en-US" altLang="en-US" b="1" i="1" dirty="0">
                <a:solidFill>
                  <a:srgbClr val="000000"/>
                </a:solidFill>
                <a:ea typeface="ＭＳ Ｐゴシック" charset="-128"/>
              </a:rPr>
              <a:t>exponential</a:t>
            </a:r>
            <a:r>
              <a:rPr lang="en-US" altLang="en-US" b="1" dirty="0">
                <a:solidFill>
                  <a:srgbClr val="000000"/>
                </a:solidFill>
                <a:ea typeface="ＭＳ Ｐゴシック" charset="-128"/>
              </a:rPr>
              <a:t> running time</a:t>
            </a:r>
            <a:r>
              <a:rPr lang="en-US" altLang="en-US" dirty="0">
                <a:solidFill>
                  <a:srgbClr val="000000"/>
                </a:solidFill>
                <a:ea typeface="ＭＳ Ｐゴシック" charset="-128"/>
              </a:rPr>
              <a:t>)</a:t>
            </a:r>
          </a:p>
        </p:txBody>
      </p:sp>
      <p:sp>
        <p:nvSpPr>
          <p:cNvPr id="24" name="AutoShape 5">
            <a:extLst>
              <a:ext uri="{FF2B5EF4-FFF2-40B4-BE49-F238E27FC236}">
                <a16:creationId xmlns:a16="http://schemas.microsoft.com/office/drawing/2014/main" id="{DD14B3AA-58A0-C58B-1BBD-CB4197DEC0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8150" y="2909888"/>
            <a:ext cx="1898650" cy="838200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Massive redundancy: </a:t>
            </a:r>
          </a:p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</a:t>
            </a:r>
            <a:r>
              <a:rPr lang="en-US" altLang="en-US" sz="1050" dirty="0">
                <a:latin typeface="Lucida Console" charset="0"/>
              </a:rPr>
              <a:t>f(2)</a:t>
            </a:r>
            <a:endParaRPr lang="en-US" altLang="en-US" sz="1400" dirty="0">
              <a:latin typeface="Lucida Console" charset="0"/>
            </a:endParaRPr>
          </a:p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computed twice</a:t>
            </a:r>
          </a:p>
        </p:txBody>
      </p:sp>
      <p:sp>
        <p:nvSpPr>
          <p:cNvPr id="4" name="Rectangle 21">
            <a:extLst>
              <a:ext uri="{FF2B5EF4-FFF2-40B4-BE49-F238E27FC236}">
                <a16:creationId xmlns:a16="http://schemas.microsoft.com/office/drawing/2014/main" id="{DACCC09D-B67C-81B4-02CC-DDB05BF481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3722" y="3048000"/>
            <a:ext cx="3962400" cy="1099513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 charset="0"/>
                <a:ea typeface="Times New Roman" charset="0"/>
                <a:cs typeface="Times New Roman" charset="0"/>
              </a:rPr>
              <a:t>Running time</a:t>
            </a:r>
          </a:p>
          <a:p>
            <a:pPr marL="7938" indent="-7938">
              <a:spcBef>
                <a:spcPts val="1000"/>
              </a:spcBef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The computation of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fibonacci(</a:t>
            </a:r>
            <a:r>
              <a:rPr lang="en-US" sz="1400" i="1" dirty="0">
                <a:latin typeface="Times New Roman" charset="0"/>
                <a:ea typeface="Consolas" charset="0"/>
                <a:cs typeface="Times New Roman" charset="0"/>
              </a:rPr>
              <a:t>n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)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 requires </a:t>
            </a: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2</a:t>
            </a:r>
            <a:r>
              <a:rPr lang="en-US" altLang="en-US" sz="1800" i="1" baseline="30000" dirty="0">
                <a:solidFill>
                  <a:srgbClr val="000000"/>
                </a:solidFill>
                <a:latin typeface="Times New Roman" charset="0"/>
              </a:rPr>
              <a:t>n</a:t>
            </a: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 iterations</a:t>
            </a:r>
            <a:endParaRPr lang="en-US" altLang="en-US" sz="1800" dirty="0">
              <a:latin typeface="Times New Roman" charset="0"/>
            </a:endParaRPr>
          </a:p>
          <a:p>
            <a:pPr marL="7938" indent="-7938">
              <a:spcBef>
                <a:spcPts val="1000"/>
              </a:spcBef>
              <a:buFont typeface="Wingdings" charset="0"/>
              <a:buNone/>
              <a:defRPr/>
            </a:pPr>
            <a:endParaRPr lang="en-US" sz="1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87">
            <a:extLst>
              <a:ext uri="{FF2B5EF4-FFF2-40B4-BE49-F238E27FC236}">
                <a16:creationId xmlns:a16="http://schemas.microsoft.com/office/drawing/2014/main" id="{4846E9DB-D7AA-724C-0B67-2E28E9812A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722" y="4882082"/>
            <a:ext cx="7315200" cy="944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268288" indent="-268288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800" u="sng" dirty="0">
                <a:latin typeface="Times New Roman" charset="0"/>
              </a:rPr>
              <a:t>Optimizing recursive solutions:</a:t>
            </a:r>
            <a:endParaRPr lang="en-US" altLang="en-US" sz="1800" dirty="0">
              <a:solidFill>
                <a:srgbClr val="000000"/>
              </a:solidFill>
              <a:latin typeface="Times New Roman" charset="0"/>
            </a:endParaRP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800" i="1" dirty="0">
                <a:solidFill>
                  <a:srgbClr val="000000"/>
                </a:solidFill>
                <a:latin typeface="Times New Roman" charset="0"/>
              </a:rPr>
              <a:t>Memoization:</a:t>
            </a:r>
            <a:r>
              <a:rPr lang="en-US" altLang="en-US" sz="1600" dirty="0">
                <a:solidFill>
                  <a:srgbClr val="000000"/>
                </a:solidFill>
                <a:latin typeface="Times New Roman" charset="0"/>
              </a:rPr>
              <a:t> After computing  </a:t>
            </a:r>
            <a:r>
              <a:rPr lang="en-US" altLang="en-US" sz="1600" i="1" dirty="0">
                <a:solidFill>
                  <a:srgbClr val="000000"/>
                </a:solidFill>
                <a:latin typeface="Times New Roman" charset="0"/>
              </a:rPr>
              <a:t>f </a:t>
            </a:r>
            <a:r>
              <a:rPr lang="en-US" altLang="en-US" sz="1600" dirty="0">
                <a:solidFill>
                  <a:srgbClr val="000000"/>
                </a:solidFill>
                <a:latin typeface="Times New Roman" charset="0"/>
              </a:rPr>
              <a:t>(</a:t>
            </a:r>
            <a:r>
              <a:rPr lang="en-US" altLang="en-US" sz="1600" i="1" dirty="0">
                <a:solidFill>
                  <a:srgbClr val="000000"/>
                </a:solidFill>
                <a:latin typeface="Times New Roman" charset="0"/>
              </a:rPr>
              <a:t>n</a:t>
            </a:r>
            <a:r>
              <a:rPr lang="en-US" altLang="en-US" sz="1600" dirty="0">
                <a:solidFill>
                  <a:srgbClr val="000000"/>
                </a:solidFill>
                <a:latin typeface="Times New Roman" charset="0"/>
              </a:rPr>
              <a:t>), store it, for re-use.</a:t>
            </a:r>
            <a:endParaRPr lang="en-US" altLang="en-US" sz="1600" dirty="0">
              <a:latin typeface="Times New Roman" charset="0"/>
            </a:endParaRP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endParaRPr lang="en-US" altLang="en-US" sz="1800" dirty="0">
              <a:latin typeface="Times New Roman" charset="0"/>
            </a:endParaRP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Comic Sans MS" charset="0"/>
              </a:rPr>
              <a:t> </a:t>
            </a:r>
          </a:p>
        </p:txBody>
      </p:sp>
      <p:sp>
        <p:nvSpPr>
          <p:cNvPr id="6" name="Rectangle 12">
            <a:extLst>
              <a:ext uri="{FF2B5EF4-FFF2-40B4-BE49-F238E27FC236}">
                <a16:creationId xmlns:a16="http://schemas.microsoft.com/office/drawing/2014/main" id="{A866E456-0EB0-C4FD-2442-23B69AE111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1191" y="1219201"/>
            <a:ext cx="3962400" cy="13716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0" rIns="0" bIns="0" anchor="ctr" anchorCtr="0"/>
          <a:lstStyle/>
          <a:p>
            <a:pPr>
              <a:spcBef>
                <a:spcPts val="300"/>
              </a:spcBef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Returns the n'th fibonacci number </a:t>
            </a:r>
          </a:p>
          <a:p>
            <a:pPr>
              <a:spcBef>
                <a:spcPts val="300"/>
              </a:spcBef>
              <a:defRPr/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static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fibonacci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n) {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if (n &lt;= 1) return n;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   return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 + </a:t>
            </a:r>
            <a:r>
              <a:rPr lang="en-US" altLang="en-US" sz="1200" b="1" dirty="0">
                <a:latin typeface="Consolas" charset="0"/>
              </a:rPr>
              <a:t>fibonacci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cs typeface="Times New Roman" panose="02020603050405020304" pitchFamily="18" charset="0"/>
              </a:rPr>
              <a:t>2</a:t>
            </a:r>
            <a:r>
              <a:rPr lang="en-US" altLang="en-US" sz="1200" dirty="0">
                <a:latin typeface="Consolas" charset="0"/>
              </a:rPr>
              <a:t>);</a:t>
            </a:r>
          </a:p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7" name="Rectangle 21">
            <a:extLst>
              <a:ext uri="{FF2B5EF4-FFF2-40B4-BE49-F238E27FC236}">
                <a16:creationId xmlns:a16="http://schemas.microsoft.com/office/drawing/2014/main" id="{80D1204A-81EA-B4A9-AA4A-AD8D0C956D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1370" y="841129"/>
            <a:ext cx="2050854" cy="340799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Recursive 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002934E-9175-6C0F-D094-C137167808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1950" y="3983104"/>
            <a:ext cx="735375" cy="772312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C1FE6FAD-3A1B-72D0-2567-4CAB3D01D6AD}"/>
              </a:ext>
            </a:extLst>
          </p:cNvPr>
          <p:cNvSpPr/>
          <p:nvPr/>
        </p:nvSpPr>
        <p:spPr bwMode="auto">
          <a:xfrm>
            <a:off x="4763087" y="3916013"/>
            <a:ext cx="946445" cy="379309"/>
          </a:xfrm>
          <a:prstGeom prst="wedgeRoundRectCallout">
            <a:avLst>
              <a:gd name="adj1" fmla="val -76148"/>
              <a:gd name="adj2" fmla="val 37906"/>
              <a:gd name="adj3" fmla="val 16667"/>
            </a:avLst>
          </a:prstGeom>
          <a:solidFill>
            <a:srgbClr val="FFE9C4"/>
          </a:solidFill>
          <a:ln w="19050">
            <a:noFill/>
            <a:round/>
            <a:headEnd/>
            <a:tailEnd/>
          </a:ln>
          <a:effectLst/>
        </p:spPr>
        <p:txBody>
          <a:bodyPr lIns="0" rIns="0" anchor="ctr"/>
          <a:lstStyle/>
          <a:p>
            <a:pPr algn="ctr">
              <a:spcBef>
                <a:spcPts val="300"/>
              </a:spcBef>
              <a:buClr>
                <a:schemeClr val="tx1"/>
              </a:buClr>
              <a:buSzPct val="100000"/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unrealistic</a:t>
            </a:r>
          </a:p>
        </p:txBody>
      </p:sp>
    </p:spTree>
    <p:extLst>
      <p:ext uri="{BB962C8B-B14F-4D97-AF65-F5344CB8AC3E}">
        <p14:creationId xmlns:p14="http://schemas.microsoft.com/office/powerpoint/2010/main" val="2751135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635CBE-59BE-0242-B43E-365995D79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023937"/>
            <a:ext cx="5889625" cy="4810125"/>
          </a:xfrm>
        </p:spPr>
        <p:txBody>
          <a:bodyPr/>
          <a:lstStyle/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functions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Factorial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String processing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Fibonacci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Power</a:t>
            </a:r>
          </a:p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procedures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Printing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Fractals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Permutations</a:t>
            </a:r>
          </a:p>
        </p:txBody>
      </p:sp>
      <p:sp>
        <p:nvSpPr>
          <p:cNvPr id="8" name="Right Arrow 7"/>
          <p:cNvSpPr/>
          <p:nvPr/>
        </p:nvSpPr>
        <p:spPr bwMode="auto">
          <a:xfrm>
            <a:off x="914400" y="2895600"/>
            <a:ext cx="465138" cy="377825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200" dirty="0">
              <a:latin typeface="Comic Sans MS" charset="0"/>
              <a:cs typeface="ＭＳ Ｐゴシック" charset="-128"/>
            </a:endParaRPr>
          </a:p>
        </p:txBody>
      </p:sp>
      <p:sp>
        <p:nvSpPr>
          <p:cNvPr id="1843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219132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05922" name="Rectangle 2"/>
              <p:cNvSpPr>
                <a:spLocks noGrp="1" noChangeArrowheads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pPr>
                  <a:defRPr/>
                </a:pPr>
                <a:r>
                  <a:rPr lang="en-US" dirty="0">
                    <a:latin typeface="+mj-lt"/>
                    <a:cs typeface="+mj-cs"/>
                  </a:rPr>
                  <a:t>Power: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cs typeface="+mj-cs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+mj-cs"/>
                          </a:rPr>
                          <m:t>𝑥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  <a:cs typeface="+mj-cs"/>
                          </a:rPr>
                          <m:t>𝑛</m:t>
                        </m:r>
                      </m:sup>
                    </m:sSup>
                  </m:oMath>
                </a14:m>
                <a:endParaRPr lang="en-US" dirty="0">
                  <a:latin typeface="+mj-lt"/>
                  <a:cs typeface="+mj-cs"/>
                </a:endParaRPr>
              </a:p>
            </p:txBody>
          </p:sp>
        </mc:Choice>
        <mc:Fallback xmlns="">
          <p:sp>
            <p:nvSpPr>
              <p:cNvPr id="1105922" name="Rectang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1158" t="-2381" b="-19048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05934" name="Rectangle 14"/>
          <p:cNvSpPr>
            <a:spLocks noChangeArrowheads="1"/>
          </p:cNvSpPr>
          <p:nvPr/>
        </p:nvSpPr>
        <p:spPr bwMode="auto">
          <a:xfrm>
            <a:off x="413664" y="1940111"/>
            <a:ext cx="3638550" cy="149383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226800" rIns="0" bIns="262800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4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raised to the power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</a:p>
          <a:p>
            <a:pPr>
              <a:spcBef>
                <a:spcPts val="4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int power(int x, int n) {</a:t>
            </a:r>
          </a:p>
          <a:p>
            <a:pPr>
              <a:spcBef>
                <a:spcPts val="400"/>
              </a:spcBef>
              <a:defRPr/>
            </a:pPr>
            <a:r>
              <a:rPr lang="en-US" altLang="en-US" sz="1200" dirty="0">
                <a:latin typeface="Consolas" charset="0"/>
              </a:rPr>
              <a:t>    if (n == 0) return 1;</a:t>
            </a:r>
          </a:p>
          <a:p>
            <a:pPr>
              <a:spcBef>
                <a:spcPts val="400"/>
              </a:spcBef>
              <a:defRPr/>
            </a:pPr>
            <a:r>
              <a:rPr lang="en-US" altLang="en-US" sz="1200" dirty="0">
                <a:latin typeface="Consolas" charset="0"/>
              </a:rPr>
              <a:t>    return x * power(x,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spcBef>
                <a:spcPts val="4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altLang="en-US" sz="1200" dirty="0">
              <a:latin typeface="Lucida Console" charset="0"/>
            </a:endParaRPr>
          </a:p>
        </p:txBody>
      </p:sp>
      <p:sp>
        <p:nvSpPr>
          <p:cNvPr id="1105941" name="Rectangle 21"/>
          <p:cNvSpPr>
            <a:spLocks noChangeArrowheads="1"/>
          </p:cNvSpPr>
          <p:nvPr/>
        </p:nvSpPr>
        <p:spPr bwMode="auto">
          <a:xfrm>
            <a:off x="394613" y="843148"/>
            <a:ext cx="4328943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80000" tIns="226800" rIns="0" bIns="262800" anchor="ctr"/>
          <a:lstStyle/>
          <a:p>
            <a:pPr marL="342900" indent="-342900">
              <a:spcBef>
                <a:spcPct val="20000"/>
              </a:spcBef>
              <a:spcAft>
                <a:spcPct val="2000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power (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x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 , 0) = 1</a:t>
            </a:r>
          </a:p>
          <a:p>
            <a:pPr marL="342900" indent="-342900">
              <a:spcBef>
                <a:spcPct val="20000"/>
              </a:spcBef>
              <a:spcAft>
                <a:spcPct val="20000"/>
              </a:spcAft>
              <a:buClr>
                <a:srgbClr val="006600"/>
              </a:buClr>
              <a:buSzPct val="100000"/>
              <a:buFont typeface="Wingdings" charset="0"/>
              <a:buNone/>
              <a:defRPr/>
            </a:pP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power (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x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 , 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) = 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x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 * power (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x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 , 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n</a:t>
            </a:r>
            <a:r>
              <a:rPr lang="en-US" sz="800" i="1" dirty="0">
                <a:latin typeface="Times New Roman" charset="0"/>
                <a:ea typeface="ＭＳ Ｐゴシック" charset="0"/>
                <a:cs typeface="Times New Roman" charset="0"/>
              </a:rPr>
              <a:t> 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–</a:t>
            </a:r>
            <a:r>
              <a:rPr lang="en-US" sz="800" dirty="0">
                <a:latin typeface="Times New Roman" charset="0"/>
                <a:ea typeface="ＭＳ Ｐゴシック" charset="0"/>
                <a:cs typeface="Times New Roman" charset="0"/>
              </a:rPr>
              <a:t> 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1)   for </a:t>
            </a:r>
            <a:r>
              <a:rPr lang="en-US" sz="1600" i="1" dirty="0">
                <a:latin typeface="Times New Roman" charset="0"/>
                <a:ea typeface="ＭＳ Ｐゴシック" charset="0"/>
                <a:cs typeface="Times New Roman" charset="0"/>
              </a:rPr>
              <a:t>n </a:t>
            </a:r>
            <a:r>
              <a:rPr lang="en-US" sz="1600" dirty="0">
                <a:latin typeface="Times New Roman" charset="0"/>
                <a:ea typeface="ＭＳ Ｐゴシック" charset="0"/>
                <a:cs typeface="Times New Roman" charset="0"/>
              </a:rPr>
              <a:t>&gt; 0</a:t>
            </a:r>
          </a:p>
        </p:txBody>
      </p:sp>
      <p:sp>
        <p:nvSpPr>
          <p:cNvPr id="1105944" name="Rectangle 24"/>
          <p:cNvSpPr>
            <a:spLocks noChangeArrowheads="1"/>
          </p:cNvSpPr>
          <p:nvPr/>
        </p:nvSpPr>
        <p:spPr bwMode="auto">
          <a:xfrm>
            <a:off x="5334000" y="914400"/>
            <a:ext cx="16002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 anchor="ctr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>
              <a:spcBef>
                <a:spcPct val="35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Consolas" charset="0"/>
              </a:rPr>
              <a:t>   power(3 , 4)</a:t>
            </a:r>
          </a:p>
        </p:txBody>
      </p:sp>
      <p:grpSp>
        <p:nvGrpSpPr>
          <p:cNvPr id="1105945" name="Group 25"/>
          <p:cNvGrpSpPr>
            <a:grpSpLocks/>
          </p:cNvGrpSpPr>
          <p:nvPr/>
        </p:nvGrpSpPr>
        <p:grpSpPr bwMode="auto">
          <a:xfrm>
            <a:off x="5410200" y="1295400"/>
            <a:ext cx="2057400" cy="1143000"/>
            <a:chOff x="1200" y="672"/>
            <a:chExt cx="1296" cy="720"/>
          </a:xfrm>
        </p:grpSpPr>
        <p:sp>
          <p:nvSpPr>
            <p:cNvPr id="26659" name="Rectangle 26"/>
            <p:cNvSpPr>
              <a:spLocks noChangeArrowheads="1"/>
            </p:cNvSpPr>
            <p:nvPr/>
          </p:nvSpPr>
          <p:spPr bwMode="auto">
            <a:xfrm>
              <a:off x="1344" y="1056"/>
              <a:ext cx="1152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3 * power (3 , 3)</a:t>
              </a:r>
            </a:p>
          </p:txBody>
        </p:sp>
        <p:grpSp>
          <p:nvGrpSpPr>
            <p:cNvPr id="26660" name="Group 27"/>
            <p:cNvGrpSpPr>
              <a:grpSpLocks/>
            </p:cNvGrpSpPr>
            <p:nvPr/>
          </p:nvGrpSpPr>
          <p:grpSpPr bwMode="auto">
            <a:xfrm>
              <a:off x="1200" y="672"/>
              <a:ext cx="288" cy="384"/>
              <a:chOff x="1200" y="672"/>
              <a:chExt cx="288" cy="384"/>
            </a:xfrm>
          </p:grpSpPr>
          <p:sp>
            <p:nvSpPr>
              <p:cNvPr id="26661" name="Line 28"/>
              <p:cNvSpPr>
                <a:spLocks noChangeShapeType="1"/>
              </p:cNvSpPr>
              <p:nvPr/>
            </p:nvSpPr>
            <p:spPr bwMode="auto">
              <a:xfrm flipV="1">
                <a:off x="1488" y="672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6662" name="Oval 29"/>
              <p:cNvSpPr>
                <a:spLocks noChangeArrowheads="1"/>
              </p:cNvSpPr>
              <p:nvPr/>
            </p:nvSpPr>
            <p:spPr bwMode="auto">
              <a:xfrm>
                <a:off x="1200" y="816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א</a:t>
                </a:r>
                <a:endParaRPr lang="en-US" altLang="en-US" sz="1400" dirty="0"/>
              </a:p>
            </p:txBody>
          </p:sp>
        </p:grpSp>
      </p:grpSp>
      <p:grpSp>
        <p:nvGrpSpPr>
          <p:cNvPr id="1105950" name="Group 30"/>
          <p:cNvGrpSpPr>
            <a:grpSpLocks/>
          </p:cNvGrpSpPr>
          <p:nvPr/>
        </p:nvGrpSpPr>
        <p:grpSpPr bwMode="auto">
          <a:xfrm>
            <a:off x="5943600" y="2286000"/>
            <a:ext cx="1809750" cy="1143000"/>
            <a:chOff x="1200" y="1296"/>
            <a:chExt cx="1140" cy="720"/>
          </a:xfrm>
        </p:grpSpPr>
        <p:sp>
          <p:nvSpPr>
            <p:cNvPr id="26656" name="Rectangle 31"/>
            <p:cNvSpPr>
              <a:spLocks noChangeArrowheads="1"/>
            </p:cNvSpPr>
            <p:nvPr/>
          </p:nvSpPr>
          <p:spPr bwMode="auto">
            <a:xfrm>
              <a:off x="1344" y="1680"/>
              <a:ext cx="996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3 * power(3, 2)</a:t>
              </a:r>
            </a:p>
          </p:txBody>
        </p:sp>
        <p:sp>
          <p:nvSpPr>
            <p:cNvPr id="26657" name="Line 32"/>
            <p:cNvSpPr>
              <a:spLocks noChangeShapeType="1"/>
            </p:cNvSpPr>
            <p:nvPr/>
          </p:nvSpPr>
          <p:spPr bwMode="auto">
            <a:xfrm flipV="1">
              <a:off x="1488" y="1296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58" name="Oval 33"/>
            <p:cNvSpPr>
              <a:spLocks noChangeArrowheads="1"/>
            </p:cNvSpPr>
            <p:nvPr/>
          </p:nvSpPr>
          <p:spPr bwMode="auto">
            <a:xfrm>
              <a:off x="1200" y="144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ב</a:t>
              </a:r>
              <a:endParaRPr lang="en-US" altLang="en-US" sz="1400" dirty="0"/>
            </a:p>
          </p:txBody>
        </p:sp>
      </p:grpSp>
      <p:grpSp>
        <p:nvGrpSpPr>
          <p:cNvPr id="1105954" name="Group 34"/>
          <p:cNvGrpSpPr>
            <a:grpSpLocks/>
          </p:cNvGrpSpPr>
          <p:nvPr/>
        </p:nvGrpSpPr>
        <p:grpSpPr bwMode="auto">
          <a:xfrm>
            <a:off x="6477000" y="3276600"/>
            <a:ext cx="1905000" cy="1143000"/>
            <a:chOff x="1200" y="1920"/>
            <a:chExt cx="1200" cy="720"/>
          </a:xfrm>
        </p:grpSpPr>
        <p:sp>
          <p:nvSpPr>
            <p:cNvPr id="26653" name="Rectangle 35"/>
            <p:cNvSpPr>
              <a:spLocks noChangeArrowheads="1"/>
            </p:cNvSpPr>
            <p:nvPr/>
          </p:nvSpPr>
          <p:spPr bwMode="auto">
            <a:xfrm>
              <a:off x="1344" y="2304"/>
              <a:ext cx="1056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3 * power(3 , 1)</a:t>
              </a:r>
            </a:p>
          </p:txBody>
        </p:sp>
        <p:sp>
          <p:nvSpPr>
            <p:cNvPr id="26654" name="Line 36"/>
            <p:cNvSpPr>
              <a:spLocks noChangeShapeType="1"/>
            </p:cNvSpPr>
            <p:nvPr/>
          </p:nvSpPr>
          <p:spPr bwMode="auto">
            <a:xfrm flipV="1">
              <a:off x="1488" y="1920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55" name="Oval 37"/>
            <p:cNvSpPr>
              <a:spLocks noChangeArrowheads="1"/>
            </p:cNvSpPr>
            <p:nvPr/>
          </p:nvSpPr>
          <p:spPr bwMode="auto">
            <a:xfrm>
              <a:off x="1200" y="2064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ג</a:t>
              </a:r>
              <a:endParaRPr lang="en-US" altLang="en-US" sz="1400" dirty="0"/>
            </a:p>
          </p:txBody>
        </p:sp>
      </p:grpSp>
      <p:grpSp>
        <p:nvGrpSpPr>
          <p:cNvPr id="1105958" name="Group 38"/>
          <p:cNvGrpSpPr>
            <a:grpSpLocks/>
          </p:cNvGrpSpPr>
          <p:nvPr/>
        </p:nvGrpSpPr>
        <p:grpSpPr bwMode="auto">
          <a:xfrm>
            <a:off x="7219950" y="3276600"/>
            <a:ext cx="704850" cy="609600"/>
            <a:chOff x="1668" y="1920"/>
            <a:chExt cx="444" cy="384"/>
          </a:xfrm>
        </p:grpSpPr>
        <p:sp>
          <p:nvSpPr>
            <p:cNvPr id="26650" name="Line 39"/>
            <p:cNvSpPr>
              <a:spLocks noChangeShapeType="1"/>
            </p:cNvSpPr>
            <p:nvPr/>
          </p:nvSpPr>
          <p:spPr bwMode="auto">
            <a:xfrm flipV="1">
              <a:off x="1824" y="1920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51" name="Rectangle 40"/>
            <p:cNvSpPr>
              <a:spLocks noChangeArrowheads="1"/>
            </p:cNvSpPr>
            <p:nvPr/>
          </p:nvSpPr>
          <p:spPr bwMode="auto">
            <a:xfrm>
              <a:off x="1668" y="2064"/>
              <a:ext cx="241" cy="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400" dirty="0">
                  <a:latin typeface="Lucida Console" charset="0"/>
                  <a:ea typeface="Courier New" charset="0"/>
                  <a:cs typeface="Courier New" charset="0"/>
                </a:rPr>
                <a:t>9</a:t>
              </a:r>
            </a:p>
          </p:txBody>
        </p:sp>
        <p:sp>
          <p:nvSpPr>
            <p:cNvPr id="26652" name="Oval 41"/>
            <p:cNvSpPr>
              <a:spLocks noChangeArrowheads="1"/>
            </p:cNvSpPr>
            <p:nvPr/>
          </p:nvSpPr>
          <p:spPr bwMode="auto">
            <a:xfrm>
              <a:off x="1968" y="2064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ו</a:t>
              </a:r>
              <a:endParaRPr lang="en-US" altLang="en-US" sz="1400" dirty="0"/>
            </a:p>
          </p:txBody>
        </p:sp>
      </p:grpSp>
      <p:grpSp>
        <p:nvGrpSpPr>
          <p:cNvPr id="1105962" name="Group 42"/>
          <p:cNvGrpSpPr>
            <a:grpSpLocks/>
          </p:cNvGrpSpPr>
          <p:nvPr/>
        </p:nvGrpSpPr>
        <p:grpSpPr bwMode="auto">
          <a:xfrm>
            <a:off x="6686550" y="2286000"/>
            <a:ext cx="781050" cy="609600"/>
            <a:chOff x="1668" y="1296"/>
            <a:chExt cx="492" cy="384"/>
          </a:xfrm>
        </p:grpSpPr>
        <p:sp>
          <p:nvSpPr>
            <p:cNvPr id="26647" name="Line 43"/>
            <p:cNvSpPr>
              <a:spLocks noChangeShapeType="1"/>
            </p:cNvSpPr>
            <p:nvPr/>
          </p:nvSpPr>
          <p:spPr bwMode="auto">
            <a:xfrm flipV="1">
              <a:off x="1824" y="1296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48" name="Rectangle 44"/>
            <p:cNvSpPr>
              <a:spLocks noChangeArrowheads="1"/>
            </p:cNvSpPr>
            <p:nvPr/>
          </p:nvSpPr>
          <p:spPr bwMode="auto">
            <a:xfrm>
              <a:off x="1668" y="1440"/>
              <a:ext cx="308" cy="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400" dirty="0">
                  <a:latin typeface="Lucida Console" charset="0"/>
                  <a:ea typeface="Courier New" charset="0"/>
                  <a:cs typeface="Courier New" charset="0"/>
                </a:rPr>
                <a:t>27</a:t>
              </a:r>
            </a:p>
          </p:txBody>
        </p:sp>
        <p:sp>
          <p:nvSpPr>
            <p:cNvPr id="26649" name="Oval 45"/>
            <p:cNvSpPr>
              <a:spLocks noChangeArrowheads="1"/>
            </p:cNvSpPr>
            <p:nvPr/>
          </p:nvSpPr>
          <p:spPr bwMode="auto">
            <a:xfrm>
              <a:off x="2016" y="144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ז</a:t>
              </a:r>
              <a:endParaRPr lang="en-US" altLang="en-US" sz="1400" dirty="0"/>
            </a:p>
          </p:txBody>
        </p:sp>
      </p:grpSp>
      <p:grpSp>
        <p:nvGrpSpPr>
          <p:cNvPr id="1105966" name="Group 46"/>
          <p:cNvGrpSpPr>
            <a:grpSpLocks/>
          </p:cNvGrpSpPr>
          <p:nvPr/>
        </p:nvGrpSpPr>
        <p:grpSpPr bwMode="auto">
          <a:xfrm>
            <a:off x="6096000" y="1295400"/>
            <a:ext cx="838200" cy="609600"/>
            <a:chOff x="1632" y="672"/>
            <a:chExt cx="528" cy="384"/>
          </a:xfrm>
        </p:grpSpPr>
        <p:sp>
          <p:nvSpPr>
            <p:cNvPr id="26644" name="Line 47"/>
            <p:cNvSpPr>
              <a:spLocks noChangeShapeType="1"/>
            </p:cNvSpPr>
            <p:nvPr/>
          </p:nvSpPr>
          <p:spPr bwMode="auto">
            <a:xfrm flipV="1">
              <a:off x="1824" y="672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45" name="Rectangle 48"/>
            <p:cNvSpPr>
              <a:spLocks noChangeArrowheads="1"/>
            </p:cNvSpPr>
            <p:nvPr/>
          </p:nvSpPr>
          <p:spPr bwMode="auto">
            <a:xfrm>
              <a:off x="1632" y="816"/>
              <a:ext cx="366" cy="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 </a:t>
              </a:r>
              <a:r>
                <a:rPr lang="en-US" altLang="en-US" sz="1400" dirty="0">
                  <a:latin typeface="Lucida Console" charset="0"/>
                  <a:ea typeface="Courier New" charset="0"/>
                  <a:cs typeface="Courier New" charset="0"/>
                </a:rPr>
                <a:t>81</a:t>
              </a:r>
            </a:p>
          </p:txBody>
        </p:sp>
        <p:sp>
          <p:nvSpPr>
            <p:cNvPr id="26646" name="Oval 49"/>
            <p:cNvSpPr>
              <a:spLocks noChangeArrowheads="1"/>
            </p:cNvSpPr>
            <p:nvPr/>
          </p:nvSpPr>
          <p:spPr bwMode="auto">
            <a:xfrm>
              <a:off x="2016" y="816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ח</a:t>
              </a:r>
              <a:endParaRPr lang="en-US" altLang="en-US" sz="1400" dirty="0"/>
            </a:p>
          </p:txBody>
        </p:sp>
      </p:grpSp>
      <p:grpSp>
        <p:nvGrpSpPr>
          <p:cNvPr id="1105970" name="Group 50"/>
          <p:cNvGrpSpPr>
            <a:grpSpLocks/>
          </p:cNvGrpSpPr>
          <p:nvPr/>
        </p:nvGrpSpPr>
        <p:grpSpPr bwMode="auto">
          <a:xfrm>
            <a:off x="7010400" y="4267200"/>
            <a:ext cx="1828800" cy="1143000"/>
            <a:chOff x="3840" y="2736"/>
            <a:chExt cx="1152" cy="720"/>
          </a:xfrm>
        </p:grpSpPr>
        <p:sp>
          <p:nvSpPr>
            <p:cNvPr id="26641" name="Line 51"/>
            <p:cNvSpPr>
              <a:spLocks noChangeShapeType="1"/>
            </p:cNvSpPr>
            <p:nvPr/>
          </p:nvSpPr>
          <p:spPr bwMode="auto">
            <a:xfrm flipV="1">
              <a:off x="4128" y="2736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42" name="Oval 52"/>
            <p:cNvSpPr>
              <a:spLocks noChangeArrowheads="1"/>
            </p:cNvSpPr>
            <p:nvPr/>
          </p:nvSpPr>
          <p:spPr bwMode="auto">
            <a:xfrm>
              <a:off x="3840" y="288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ד</a:t>
              </a:r>
              <a:endParaRPr lang="en-US" altLang="en-US" sz="1400" dirty="0"/>
            </a:p>
          </p:txBody>
        </p:sp>
        <p:sp>
          <p:nvSpPr>
            <p:cNvPr id="26643" name="Rectangle 53"/>
            <p:cNvSpPr>
              <a:spLocks noChangeArrowheads="1"/>
            </p:cNvSpPr>
            <p:nvPr/>
          </p:nvSpPr>
          <p:spPr bwMode="auto">
            <a:xfrm>
              <a:off x="3984" y="3120"/>
              <a:ext cx="1008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7600" tIns="46038" rIns="57600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3 * power(3 , 0)</a:t>
              </a:r>
            </a:p>
          </p:txBody>
        </p:sp>
      </p:grpSp>
      <p:grpSp>
        <p:nvGrpSpPr>
          <p:cNvPr id="1105974" name="Group 54"/>
          <p:cNvGrpSpPr>
            <a:grpSpLocks/>
          </p:cNvGrpSpPr>
          <p:nvPr/>
        </p:nvGrpSpPr>
        <p:grpSpPr bwMode="auto">
          <a:xfrm>
            <a:off x="7753350" y="4267200"/>
            <a:ext cx="704850" cy="609600"/>
            <a:chOff x="1668" y="1920"/>
            <a:chExt cx="444" cy="384"/>
          </a:xfrm>
        </p:grpSpPr>
        <p:sp>
          <p:nvSpPr>
            <p:cNvPr id="26638" name="Line 55"/>
            <p:cNvSpPr>
              <a:spLocks noChangeShapeType="1"/>
            </p:cNvSpPr>
            <p:nvPr/>
          </p:nvSpPr>
          <p:spPr bwMode="auto">
            <a:xfrm flipV="1">
              <a:off x="1824" y="1920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6639" name="Rectangle 56"/>
            <p:cNvSpPr>
              <a:spLocks noChangeArrowheads="1"/>
            </p:cNvSpPr>
            <p:nvPr/>
          </p:nvSpPr>
          <p:spPr bwMode="auto">
            <a:xfrm>
              <a:off x="1668" y="2064"/>
              <a:ext cx="241" cy="1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400" dirty="0">
                  <a:latin typeface="Lucida Console" charset="0"/>
                  <a:ea typeface="Courier New" charset="0"/>
                  <a:cs typeface="Courier New" charset="0"/>
                </a:rPr>
                <a:t>3</a:t>
              </a:r>
            </a:p>
          </p:txBody>
        </p:sp>
        <p:sp>
          <p:nvSpPr>
            <p:cNvPr id="26640" name="Oval 57"/>
            <p:cNvSpPr>
              <a:spLocks noChangeArrowheads="1"/>
            </p:cNvSpPr>
            <p:nvPr/>
          </p:nvSpPr>
          <p:spPr bwMode="auto">
            <a:xfrm>
              <a:off x="1968" y="2064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ה</a:t>
              </a:r>
              <a:endParaRPr lang="en-US" altLang="en-US" sz="1400" dirty="0"/>
            </a:p>
          </p:txBody>
        </p:sp>
      </p:grpSp>
      <p:sp>
        <p:nvSpPr>
          <p:cNvPr id="1105943" name="Rectangle 23"/>
          <p:cNvSpPr>
            <a:spLocks noChangeArrowheads="1"/>
          </p:cNvSpPr>
          <p:nvPr/>
        </p:nvSpPr>
        <p:spPr bwMode="auto">
          <a:xfrm>
            <a:off x="419100" y="3733800"/>
            <a:ext cx="57150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/>
          <a:p>
            <a:pPr marL="268288" indent="-268288">
              <a:spcBef>
                <a:spcPct val="50000"/>
              </a:spcBef>
              <a:buClr>
                <a:srgbClr val="006600"/>
              </a:buClr>
              <a:buSzPct val="85000"/>
              <a:buFont typeface="Wingdings" charset="0"/>
              <a:buNone/>
              <a:defRPr/>
            </a:pPr>
            <a:r>
              <a:rPr lang="en-US" sz="1800" u="sng" dirty="0">
                <a:latin typeface="Times New Roman" charset="0"/>
                <a:ea typeface="Times New Roman" charset="0"/>
                <a:cs typeface="Times New Roman" charset="0"/>
              </a:rPr>
              <a:t>Running time</a:t>
            </a:r>
          </a:p>
          <a:p>
            <a:pPr>
              <a:spcBef>
                <a:spcPct val="50000"/>
              </a:spcBef>
              <a:buClr>
                <a:srgbClr val="006600"/>
              </a:buClr>
              <a:buSzPct val="120000"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The computation of </a:t>
            </a:r>
            <a:r>
              <a:rPr lang="en-US" sz="1400" dirty="0">
                <a:latin typeface="Consolas" charset="0"/>
                <a:ea typeface="Consolas" charset="0"/>
                <a:cs typeface="Consolas" charset="0"/>
              </a:rPr>
              <a:t>power(x,n)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 requires </a:t>
            </a:r>
            <a:r>
              <a:rPr lang="en-US" sz="1400" dirty="0">
                <a:latin typeface="Consolas" charset="0"/>
                <a:ea typeface="Times New Roman" charset="0"/>
                <a:cs typeface="Consolas" charset="0"/>
              </a:rPr>
              <a:t>n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 steps</a:t>
            </a:r>
            <a:b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(recursive calls)</a:t>
            </a:r>
          </a:p>
          <a:p>
            <a:pPr>
              <a:spcBef>
                <a:spcPct val="50000"/>
              </a:spcBef>
              <a:buClr>
                <a:srgbClr val="006600"/>
              </a:buClr>
              <a:buSzPct val="120000"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sz="1800" b="1" i="1" dirty="0">
                <a:latin typeface="Times New Roman" charset="0"/>
                <a:ea typeface="Times New Roman" charset="0"/>
                <a:cs typeface="Times New Roman" charset="0"/>
              </a:rPr>
              <a:t>linear</a:t>
            </a:r>
            <a:r>
              <a:rPr lang="en-US" sz="1800" b="1" dirty="0">
                <a:latin typeface="Times New Roman" charset="0"/>
                <a:ea typeface="Times New Roman" charset="0"/>
                <a:cs typeface="Times New Roman" charset="0"/>
              </a:rPr>
              <a:t> running time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)</a:t>
            </a:r>
          </a:p>
          <a:p>
            <a:pPr>
              <a:spcBef>
                <a:spcPct val="50000"/>
              </a:spcBef>
              <a:buClr>
                <a:srgbClr val="006600"/>
              </a:buClr>
              <a:buSzPct val="85000"/>
              <a:defRPr/>
            </a:pPr>
            <a:endParaRPr lang="en-US" sz="1800" dirty="0">
              <a:latin typeface="Comic Sans MS" charset="0"/>
              <a:ea typeface="ＭＳ Ｐゴシック" charset="0"/>
              <a:cs typeface="Arial Unicode MS" charset="0"/>
            </a:endParaRPr>
          </a:p>
        </p:txBody>
      </p:sp>
      <p:sp>
        <p:nvSpPr>
          <p:cNvPr id="2" name="Rectangle 23">
            <a:extLst>
              <a:ext uri="{FF2B5EF4-FFF2-40B4-BE49-F238E27FC236}">
                <a16:creationId xmlns:a16="http://schemas.microsoft.com/office/drawing/2014/main" id="{27739D16-8812-CAE3-689A-59D72E9EB5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" y="5486400"/>
            <a:ext cx="571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/>
          <a:p>
            <a:pPr marL="268288" indent="-268288">
              <a:spcBef>
                <a:spcPct val="50000"/>
              </a:spcBef>
              <a:buClr>
                <a:srgbClr val="006600"/>
              </a:buClr>
              <a:buSzPct val="85000"/>
              <a:buFont typeface="Wingdings" charset="0"/>
              <a:buNone/>
              <a:defRPr/>
            </a:pPr>
            <a:r>
              <a:rPr lang="en-US" sz="1800" u="sng" dirty="0">
                <a:latin typeface="Times New Roman" charset="0"/>
                <a:ea typeface="Times New Roman" charset="0"/>
                <a:cs typeface="Times New Roman" charset="0"/>
              </a:rPr>
              <a:t>Can we do better?</a:t>
            </a:r>
            <a:endParaRPr lang="en-US" sz="18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spcBef>
                <a:spcPct val="50000"/>
              </a:spcBef>
              <a:buClr>
                <a:srgbClr val="006600"/>
              </a:buClr>
              <a:buSzPct val="85000"/>
              <a:defRPr/>
            </a:pPr>
            <a:endParaRPr lang="en-US" sz="1800" dirty="0">
              <a:latin typeface="Comic Sans MS" charset="0"/>
              <a:ea typeface="ＭＳ Ｐゴシック" charset="0"/>
              <a:cs typeface="Arial Unicode MS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944" grpId="0" animBg="1"/>
      <p:bldP spid="1105943" grpId="0"/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9080" name="Group 88"/>
          <p:cNvGrpSpPr>
            <a:grpSpLocks/>
          </p:cNvGrpSpPr>
          <p:nvPr/>
        </p:nvGrpSpPr>
        <p:grpSpPr bwMode="auto">
          <a:xfrm>
            <a:off x="4572000" y="990600"/>
            <a:ext cx="4419600" cy="4495800"/>
            <a:chOff x="2640" y="624"/>
            <a:chExt cx="2784" cy="2832"/>
          </a:xfrm>
        </p:grpSpPr>
        <p:sp>
          <p:nvSpPr>
            <p:cNvPr id="28677" name="Rectangle 50"/>
            <p:cNvSpPr>
              <a:spLocks noChangeArrowheads="1"/>
            </p:cNvSpPr>
            <p:nvPr/>
          </p:nvSpPr>
          <p:spPr bwMode="auto">
            <a:xfrm>
              <a:off x="2640" y="624"/>
              <a:ext cx="1008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   power1(3 , 5)</a:t>
              </a:r>
            </a:p>
          </p:txBody>
        </p:sp>
        <p:grpSp>
          <p:nvGrpSpPr>
            <p:cNvPr id="28678" name="Group 51"/>
            <p:cNvGrpSpPr>
              <a:grpSpLocks/>
            </p:cNvGrpSpPr>
            <p:nvPr/>
          </p:nvGrpSpPr>
          <p:grpSpPr bwMode="auto">
            <a:xfrm>
              <a:off x="2640" y="864"/>
              <a:ext cx="1488" cy="720"/>
              <a:chOff x="1152" y="1200"/>
              <a:chExt cx="1488" cy="720"/>
            </a:xfrm>
          </p:grpSpPr>
          <p:sp>
            <p:nvSpPr>
              <p:cNvPr id="28705" name="Rectangle 52"/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1488" cy="3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2075" tIns="46038" rIns="92075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return 3 * power1(3 , 4)  </a:t>
                </a:r>
              </a:p>
            </p:txBody>
          </p:sp>
          <p:grpSp>
            <p:nvGrpSpPr>
              <p:cNvPr id="28706" name="Group 53"/>
              <p:cNvGrpSpPr>
                <a:grpSpLocks/>
              </p:cNvGrpSpPr>
              <p:nvPr/>
            </p:nvGrpSpPr>
            <p:grpSpPr bwMode="auto">
              <a:xfrm>
                <a:off x="1344" y="1200"/>
                <a:ext cx="192" cy="384"/>
                <a:chOff x="1536" y="672"/>
                <a:chExt cx="192" cy="384"/>
              </a:xfrm>
            </p:grpSpPr>
            <p:sp>
              <p:nvSpPr>
                <p:cNvPr id="28707" name="Line 54"/>
                <p:cNvSpPr>
                  <a:spLocks noChangeShapeType="1"/>
                </p:cNvSpPr>
                <p:nvPr/>
              </p:nvSpPr>
              <p:spPr bwMode="auto">
                <a:xfrm flipV="1">
                  <a:off x="1728" y="672"/>
                  <a:ext cx="0" cy="384"/>
                </a:xfrm>
                <a:prstGeom prst="line">
                  <a:avLst/>
                </a:prstGeom>
                <a:noFill/>
                <a:ln w="25400">
                  <a:solidFill>
                    <a:srgbClr val="000080"/>
                  </a:solidFill>
                  <a:prstDash val="sysDot"/>
                  <a:round/>
                  <a:headEnd type="triangle" w="med" len="med"/>
                  <a:tailEnd type="none" w="lg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708" name="Oval 55"/>
                <p:cNvSpPr>
                  <a:spLocks noChangeArrowheads="1"/>
                </p:cNvSpPr>
                <p:nvPr/>
              </p:nvSpPr>
              <p:spPr bwMode="auto">
                <a:xfrm>
                  <a:off x="1536" y="816"/>
                  <a:ext cx="144" cy="144"/>
                </a:xfrm>
                <a:prstGeom prst="ellipse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60000"/>
                    </a:spcBef>
                    <a:buClr>
                      <a:srgbClr val="0066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spcBef>
                      <a:spcPct val="6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l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q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he-IL" altLang="en-US" sz="1400" dirty="0"/>
                    <a:t>א</a:t>
                  </a:r>
                  <a:endParaRPr lang="en-US" altLang="en-US" sz="1400" dirty="0"/>
                </a:p>
              </p:txBody>
            </p:sp>
          </p:grpSp>
        </p:grpSp>
        <p:grpSp>
          <p:nvGrpSpPr>
            <p:cNvPr id="28679" name="Group 56"/>
            <p:cNvGrpSpPr>
              <a:grpSpLocks/>
            </p:cNvGrpSpPr>
            <p:nvPr/>
          </p:nvGrpSpPr>
          <p:grpSpPr bwMode="auto">
            <a:xfrm>
              <a:off x="3168" y="1488"/>
              <a:ext cx="1920" cy="720"/>
              <a:chOff x="1344" y="1824"/>
              <a:chExt cx="1920" cy="720"/>
            </a:xfrm>
          </p:grpSpPr>
          <p:sp>
            <p:nvSpPr>
              <p:cNvPr id="28702" name="Rectangle 57"/>
              <p:cNvSpPr>
                <a:spLocks noChangeArrowheads="1"/>
              </p:cNvSpPr>
              <p:nvPr/>
            </p:nvSpPr>
            <p:spPr bwMode="auto">
              <a:xfrm>
                <a:off x="1488" y="2208"/>
                <a:ext cx="1776" cy="3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2075" tIns="46038" rIns="92075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t = power1(3 , 2), return t * t</a:t>
                </a:r>
                <a:r>
                  <a:rPr lang="en-US" altLang="en-US" sz="1200" dirty="0">
                    <a:latin typeface="Lucida Console" charset="0"/>
                  </a:rPr>
                  <a:t>  </a:t>
                </a:r>
              </a:p>
            </p:txBody>
          </p:sp>
          <p:sp>
            <p:nvSpPr>
              <p:cNvPr id="28703" name="Line 58"/>
              <p:cNvSpPr>
                <a:spLocks noChangeShapeType="1"/>
              </p:cNvSpPr>
              <p:nvPr/>
            </p:nvSpPr>
            <p:spPr bwMode="auto">
              <a:xfrm flipV="1">
                <a:off x="1632" y="1824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704" name="Oval 59"/>
              <p:cNvSpPr>
                <a:spLocks noChangeArrowheads="1"/>
              </p:cNvSpPr>
              <p:nvPr/>
            </p:nvSpPr>
            <p:spPr bwMode="auto">
              <a:xfrm>
                <a:off x="1344" y="1968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ב</a:t>
                </a:r>
                <a:endParaRPr lang="en-US" altLang="en-US" sz="1400" dirty="0"/>
              </a:p>
            </p:txBody>
          </p:sp>
        </p:grpSp>
        <p:sp>
          <p:nvSpPr>
            <p:cNvPr id="28680" name="Rectangle 61"/>
            <p:cNvSpPr>
              <a:spLocks noChangeArrowheads="1"/>
            </p:cNvSpPr>
            <p:nvPr/>
          </p:nvSpPr>
          <p:spPr bwMode="auto">
            <a:xfrm>
              <a:off x="3648" y="2496"/>
              <a:ext cx="1776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t = power1(3 , 1), return t * t</a:t>
              </a:r>
              <a:r>
                <a:rPr lang="en-US" altLang="en-US" sz="1200" dirty="0">
                  <a:latin typeface="Lucida Console" charset="0"/>
                </a:rPr>
                <a:t>  </a:t>
              </a:r>
            </a:p>
          </p:txBody>
        </p:sp>
        <p:sp>
          <p:nvSpPr>
            <p:cNvPr id="28681" name="Line 62"/>
            <p:cNvSpPr>
              <a:spLocks noChangeShapeType="1"/>
            </p:cNvSpPr>
            <p:nvPr/>
          </p:nvSpPr>
          <p:spPr bwMode="auto">
            <a:xfrm flipV="1">
              <a:off x="3792" y="2112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682" name="Oval 63"/>
            <p:cNvSpPr>
              <a:spLocks noChangeArrowheads="1"/>
            </p:cNvSpPr>
            <p:nvPr/>
          </p:nvSpPr>
          <p:spPr bwMode="auto">
            <a:xfrm>
              <a:off x="3504" y="2256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ג</a:t>
              </a:r>
              <a:endParaRPr lang="en-US" altLang="en-US" sz="1400" dirty="0"/>
            </a:p>
          </p:txBody>
        </p:sp>
        <p:grpSp>
          <p:nvGrpSpPr>
            <p:cNvPr id="28683" name="Group 64"/>
            <p:cNvGrpSpPr>
              <a:grpSpLocks/>
            </p:cNvGrpSpPr>
            <p:nvPr/>
          </p:nvGrpSpPr>
          <p:grpSpPr bwMode="auto">
            <a:xfrm>
              <a:off x="3972" y="2112"/>
              <a:ext cx="444" cy="384"/>
              <a:chOff x="1668" y="1920"/>
              <a:chExt cx="444" cy="384"/>
            </a:xfrm>
          </p:grpSpPr>
          <p:sp>
            <p:nvSpPr>
              <p:cNvPr id="28699" name="Line 65"/>
              <p:cNvSpPr>
                <a:spLocks noChangeShapeType="1"/>
              </p:cNvSpPr>
              <p:nvPr/>
            </p:nvSpPr>
            <p:spPr bwMode="auto">
              <a:xfrm flipV="1">
                <a:off x="1824" y="1920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700" name="Rectangle 66"/>
              <p:cNvSpPr>
                <a:spLocks noChangeArrowheads="1"/>
              </p:cNvSpPr>
              <p:nvPr/>
            </p:nvSpPr>
            <p:spPr bwMode="auto">
              <a:xfrm>
                <a:off x="1668" y="2064"/>
                <a:ext cx="241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9</a:t>
                </a:r>
              </a:p>
            </p:txBody>
          </p:sp>
          <p:sp>
            <p:nvSpPr>
              <p:cNvPr id="28701" name="Oval 67"/>
              <p:cNvSpPr>
                <a:spLocks noChangeArrowheads="1"/>
              </p:cNvSpPr>
              <p:nvPr/>
            </p:nvSpPr>
            <p:spPr bwMode="auto">
              <a:xfrm>
                <a:off x="1968" y="206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ו</a:t>
                </a:r>
                <a:endParaRPr lang="en-US" altLang="en-US" sz="1400" dirty="0"/>
              </a:p>
            </p:txBody>
          </p:sp>
        </p:grpSp>
        <p:grpSp>
          <p:nvGrpSpPr>
            <p:cNvPr id="28684" name="Group 68"/>
            <p:cNvGrpSpPr>
              <a:grpSpLocks/>
            </p:cNvGrpSpPr>
            <p:nvPr/>
          </p:nvGrpSpPr>
          <p:grpSpPr bwMode="auto">
            <a:xfrm>
              <a:off x="3636" y="1488"/>
              <a:ext cx="492" cy="384"/>
              <a:chOff x="1668" y="1296"/>
              <a:chExt cx="492" cy="384"/>
            </a:xfrm>
          </p:grpSpPr>
          <p:sp>
            <p:nvSpPr>
              <p:cNvPr id="28696" name="Line 69"/>
              <p:cNvSpPr>
                <a:spLocks noChangeShapeType="1"/>
              </p:cNvSpPr>
              <p:nvPr/>
            </p:nvSpPr>
            <p:spPr bwMode="auto">
              <a:xfrm flipV="1">
                <a:off x="1824" y="1296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697" name="Rectangle 70"/>
              <p:cNvSpPr>
                <a:spLocks noChangeArrowheads="1"/>
              </p:cNvSpPr>
              <p:nvPr/>
            </p:nvSpPr>
            <p:spPr bwMode="auto">
              <a:xfrm>
                <a:off x="1668" y="1440"/>
                <a:ext cx="308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81</a:t>
                </a:r>
              </a:p>
            </p:txBody>
          </p:sp>
          <p:sp>
            <p:nvSpPr>
              <p:cNvPr id="28698" name="Oval 71"/>
              <p:cNvSpPr>
                <a:spLocks noChangeArrowheads="1"/>
              </p:cNvSpPr>
              <p:nvPr/>
            </p:nvSpPr>
            <p:spPr bwMode="auto">
              <a:xfrm>
                <a:off x="2016" y="1440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ז</a:t>
                </a:r>
                <a:endParaRPr lang="en-US" altLang="en-US" sz="1400" dirty="0"/>
              </a:p>
            </p:txBody>
          </p:sp>
        </p:grpSp>
        <p:grpSp>
          <p:nvGrpSpPr>
            <p:cNvPr id="28685" name="Group 72"/>
            <p:cNvGrpSpPr>
              <a:grpSpLocks/>
            </p:cNvGrpSpPr>
            <p:nvPr/>
          </p:nvGrpSpPr>
          <p:grpSpPr bwMode="auto">
            <a:xfrm>
              <a:off x="3072" y="864"/>
              <a:ext cx="624" cy="384"/>
              <a:chOff x="1584" y="1200"/>
              <a:chExt cx="624" cy="384"/>
            </a:xfrm>
          </p:grpSpPr>
          <p:sp>
            <p:nvSpPr>
              <p:cNvPr id="28693" name="Line 73"/>
              <p:cNvSpPr>
                <a:spLocks noChangeShapeType="1"/>
              </p:cNvSpPr>
              <p:nvPr/>
            </p:nvSpPr>
            <p:spPr bwMode="auto">
              <a:xfrm flipV="1">
                <a:off x="1872" y="1200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694" name="Rectangle 74"/>
              <p:cNvSpPr>
                <a:spLocks noChangeArrowheads="1"/>
              </p:cNvSpPr>
              <p:nvPr/>
            </p:nvSpPr>
            <p:spPr bwMode="auto">
              <a:xfrm>
                <a:off x="1584" y="1344"/>
                <a:ext cx="433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243</a:t>
                </a:r>
              </a:p>
            </p:txBody>
          </p:sp>
          <p:sp>
            <p:nvSpPr>
              <p:cNvPr id="28695" name="Oval 75"/>
              <p:cNvSpPr>
                <a:spLocks noChangeArrowheads="1"/>
              </p:cNvSpPr>
              <p:nvPr/>
            </p:nvSpPr>
            <p:spPr bwMode="auto">
              <a:xfrm>
                <a:off x="2064" y="134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ח</a:t>
                </a:r>
                <a:endParaRPr lang="en-US" altLang="en-US" sz="1400" dirty="0"/>
              </a:p>
            </p:txBody>
          </p:sp>
        </p:grpSp>
        <p:sp>
          <p:nvSpPr>
            <p:cNvPr id="28686" name="Line 77"/>
            <p:cNvSpPr>
              <a:spLocks noChangeShapeType="1"/>
            </p:cNvSpPr>
            <p:nvPr/>
          </p:nvSpPr>
          <p:spPr bwMode="auto">
            <a:xfrm flipV="1">
              <a:off x="4128" y="2736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687" name="Oval 78"/>
            <p:cNvSpPr>
              <a:spLocks noChangeArrowheads="1"/>
            </p:cNvSpPr>
            <p:nvPr/>
          </p:nvSpPr>
          <p:spPr bwMode="auto">
            <a:xfrm>
              <a:off x="3840" y="288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ד</a:t>
              </a:r>
              <a:endParaRPr lang="en-US" altLang="en-US" sz="1400" dirty="0"/>
            </a:p>
          </p:txBody>
        </p:sp>
        <p:sp>
          <p:nvSpPr>
            <p:cNvPr id="28688" name="Rectangle 79"/>
            <p:cNvSpPr>
              <a:spLocks noChangeArrowheads="1"/>
            </p:cNvSpPr>
            <p:nvPr/>
          </p:nvSpPr>
          <p:spPr bwMode="auto">
            <a:xfrm>
              <a:off x="3984" y="3120"/>
              <a:ext cx="1440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7600" tIns="46038" rIns="57600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3 * power1(3 , 0)</a:t>
              </a:r>
            </a:p>
          </p:txBody>
        </p:sp>
        <p:grpSp>
          <p:nvGrpSpPr>
            <p:cNvPr id="28689" name="Group 80"/>
            <p:cNvGrpSpPr>
              <a:grpSpLocks/>
            </p:cNvGrpSpPr>
            <p:nvPr/>
          </p:nvGrpSpPr>
          <p:grpSpPr bwMode="auto">
            <a:xfrm>
              <a:off x="4308" y="2736"/>
              <a:ext cx="444" cy="384"/>
              <a:chOff x="1668" y="1920"/>
              <a:chExt cx="444" cy="384"/>
            </a:xfrm>
          </p:grpSpPr>
          <p:sp>
            <p:nvSpPr>
              <p:cNvPr id="28690" name="Line 81"/>
              <p:cNvSpPr>
                <a:spLocks noChangeShapeType="1"/>
              </p:cNvSpPr>
              <p:nvPr/>
            </p:nvSpPr>
            <p:spPr bwMode="auto">
              <a:xfrm flipV="1">
                <a:off x="1824" y="1920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691" name="Rectangle 82"/>
              <p:cNvSpPr>
                <a:spLocks noChangeArrowheads="1"/>
              </p:cNvSpPr>
              <p:nvPr/>
            </p:nvSpPr>
            <p:spPr bwMode="auto">
              <a:xfrm>
                <a:off x="1668" y="2064"/>
                <a:ext cx="241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3</a:t>
                </a:r>
              </a:p>
            </p:txBody>
          </p:sp>
          <p:sp>
            <p:nvSpPr>
              <p:cNvPr id="28692" name="Oval 83"/>
              <p:cNvSpPr>
                <a:spLocks noChangeArrowheads="1"/>
              </p:cNvSpPr>
              <p:nvPr/>
            </p:nvSpPr>
            <p:spPr bwMode="auto">
              <a:xfrm>
                <a:off x="1968" y="206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ה</a:t>
                </a:r>
                <a:endParaRPr lang="en-US" altLang="en-US" sz="1400" dirty="0"/>
              </a:p>
            </p:txBody>
          </p:sp>
        </p:grpSp>
      </p:grpSp>
      <p:sp>
        <p:nvSpPr>
          <p:cNvPr id="1109079" name="Rectangle 87"/>
          <p:cNvSpPr>
            <a:spLocks noChangeArrowheads="1"/>
          </p:cNvSpPr>
          <p:nvPr/>
        </p:nvSpPr>
        <p:spPr bwMode="auto">
          <a:xfrm>
            <a:off x="266700" y="3390900"/>
            <a:ext cx="5257800" cy="2963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268288" indent="-268288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u="sng" dirty="0">
                <a:latin typeface="Times New Roman" charset="0"/>
              </a:rPr>
              <a:t>Running-time</a:t>
            </a:r>
            <a:endParaRPr lang="en-US" altLang="en-US" sz="1600" dirty="0">
              <a:solidFill>
                <a:srgbClr val="000099"/>
              </a:solidFill>
              <a:latin typeface="Times New Roman" charset="0"/>
            </a:endParaRP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Times New Roman" charset="0"/>
              </a:rPr>
              <a:t>In each step we either call 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power1(x,</a:t>
            </a:r>
            <a:r>
              <a:rPr lang="en-US" altLang="en-US" sz="800" dirty="0">
                <a:latin typeface="+mn-lt"/>
                <a:ea typeface="Consolas" charset="0"/>
                <a:cs typeface="Consolas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2)</a:t>
            </a:r>
            <a:r>
              <a:rPr lang="en-US" altLang="en-US" sz="1600" dirty="0">
                <a:latin typeface="Times New Roman" charset="0"/>
              </a:rPr>
              <a:t>,</a:t>
            </a:r>
            <a:br>
              <a:rPr lang="en-US" altLang="en-US" sz="1600" dirty="0">
                <a:latin typeface="Times New Roman" charset="0"/>
              </a:rPr>
            </a:br>
            <a:r>
              <a:rPr lang="en-US" altLang="en-US" sz="1600" dirty="0">
                <a:latin typeface="Times New Roman" charset="0"/>
              </a:rPr>
              <a:t>                     or we call 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power1(x,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1)</a:t>
            </a: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Times New Roman" charset="0"/>
                <a:ea typeface="Times New Roman" charset="0"/>
                <a:cs typeface="Times New Roman" charset="0"/>
              </a:rPr>
              <a:t>How many times can</a:t>
            </a:r>
            <a:r>
              <a:rPr lang="en-US" altLang="en-US" sz="8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en-US" sz="16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en-US" sz="8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en-US" sz="1600" dirty="0">
                <a:latin typeface="Times New Roman" charset="0"/>
                <a:ea typeface="Times New Roman" charset="0"/>
                <a:cs typeface="Times New Roman" charset="0"/>
              </a:rPr>
              <a:t>be divided by 2?  log</a:t>
            </a:r>
            <a:r>
              <a:rPr lang="en-US" altLang="en-US" sz="1600" baseline="-25000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altLang="en-US" sz="16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en-US" sz="1600" dirty="0">
                <a:latin typeface="Times New Roman" charset="0"/>
                <a:ea typeface="Times New Roman" charset="0"/>
                <a:cs typeface="Times New Roman" charset="0"/>
              </a:rPr>
              <a:t>  times </a:t>
            </a: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endParaRPr lang="en-US" altLang="en-US" sz="1600" dirty="0">
              <a:latin typeface="Times New Roman" charset="0"/>
            </a:endParaRPr>
          </a:p>
        </p:txBody>
      </p:sp>
      <p:sp>
        <p:nvSpPr>
          <p:cNvPr id="39" name="Rectangle 10"/>
          <p:cNvSpPr>
            <a:spLocks noChangeArrowheads="1"/>
          </p:cNvSpPr>
          <p:nvPr/>
        </p:nvSpPr>
        <p:spPr bwMode="auto">
          <a:xfrm>
            <a:off x="266700" y="814388"/>
            <a:ext cx="3733800" cy="2386012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51999" tIns="108000" rIns="0" bIns="262800" anchor="t" anchorCtr="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300"/>
              </a:spcBef>
              <a:defRPr/>
            </a:pP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</a:t>
            </a:r>
            <a:r>
              <a:rPr lang="en-US" altLang="en-US" sz="1300" dirty="0">
                <a:solidFill>
                  <a:srgbClr val="4D90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raised to the power of </a:t>
            </a:r>
            <a:r>
              <a:rPr lang="en-US" altLang="en-US" sz="1300" dirty="0">
                <a:solidFill>
                  <a:srgbClr val="4D90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(efficient implementation)</a:t>
            </a:r>
            <a:endParaRPr lang="en-US" altLang="en-US" sz="1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int power1(int x, int n)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if 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0) return 1;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if ((n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%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2)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0)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int t = power1(x,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n/2);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return t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*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t;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}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return x * power1(x,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altLang="en-US" sz="1200" dirty="0">
              <a:latin typeface="Lucida Console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2">
                <a:extLst>
                  <a:ext uri="{FF2B5EF4-FFF2-40B4-BE49-F238E27FC236}">
                    <a16:creationId xmlns:a16="http://schemas.microsoft.com/office/drawing/2014/main" id="{D15964FC-3E0F-BC4E-84E5-14C308495156}"/>
                  </a:ext>
                </a:extLst>
              </p:cNvPr>
              <p:cNvSpPr>
                <a:spLocks noGrp="1" noChangeArrowheads="1"/>
              </p:cNvSpPr>
              <p:nvPr>
                <p:ph type="title"/>
              </p:nvPr>
            </p:nvSpPr>
            <p:spPr>
              <a:xfrm>
                <a:off x="152400" y="76200"/>
                <a:ext cx="8763000" cy="533400"/>
              </a:xfrm>
            </p:spPr>
            <p:txBody>
              <a:bodyPr/>
              <a:lstStyle/>
              <a:p>
                <a:pPr>
                  <a:defRPr/>
                </a:pPr>
                <a:r>
                  <a:rPr lang="en-US" dirty="0"/>
                  <a:t>Power: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/>
                  <a:t>   </a:t>
                </a:r>
                <a:r>
                  <a:rPr lang="en-US" sz="1800" dirty="0"/>
                  <a:t>(improved version)</a:t>
                </a:r>
                <a:endParaRPr lang="en-US" dirty="0">
                  <a:latin typeface="+mj-lt"/>
                  <a:cs typeface="+mj-cs"/>
                </a:endParaRPr>
              </a:p>
            </p:txBody>
          </p:sp>
        </mc:Choice>
        <mc:Fallback xmlns="">
          <p:sp>
            <p:nvSpPr>
              <p:cNvPr id="40" name="Rectangle 2">
                <a:extLst>
                  <a:ext uri="{FF2B5EF4-FFF2-40B4-BE49-F238E27FC236}">
                    <a16:creationId xmlns:a16="http://schemas.microsoft.com/office/drawing/2014/main" id="{D15964FC-3E0F-BC4E-84E5-14C3084951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2400" y="76200"/>
                <a:ext cx="8763000" cy="533400"/>
              </a:xfrm>
              <a:blipFill>
                <a:blip r:embed="rId3"/>
                <a:stretch>
                  <a:fillRect l="-1158" b="-2142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931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0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0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6D04E-2918-9FED-4A62-90720FDF05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9080" name="Group 88">
            <a:extLst>
              <a:ext uri="{FF2B5EF4-FFF2-40B4-BE49-F238E27FC236}">
                <a16:creationId xmlns:a16="http://schemas.microsoft.com/office/drawing/2014/main" id="{BA4CC3CF-A332-6848-FE06-A07526F4EC5B}"/>
              </a:ext>
            </a:extLst>
          </p:cNvPr>
          <p:cNvGrpSpPr>
            <a:grpSpLocks/>
          </p:cNvGrpSpPr>
          <p:nvPr/>
        </p:nvGrpSpPr>
        <p:grpSpPr bwMode="auto">
          <a:xfrm>
            <a:off x="4572000" y="990600"/>
            <a:ext cx="4419600" cy="4495800"/>
            <a:chOff x="2640" y="624"/>
            <a:chExt cx="2784" cy="2832"/>
          </a:xfrm>
        </p:grpSpPr>
        <p:sp>
          <p:nvSpPr>
            <p:cNvPr id="28677" name="Rectangle 50">
              <a:extLst>
                <a:ext uri="{FF2B5EF4-FFF2-40B4-BE49-F238E27FC236}">
                  <a16:creationId xmlns:a16="http://schemas.microsoft.com/office/drawing/2014/main" id="{7FC20115-CECB-CEC5-07DE-D95FCFC0D9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640" y="624"/>
              <a:ext cx="1008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   power1(3 , 5)</a:t>
              </a:r>
            </a:p>
          </p:txBody>
        </p:sp>
        <p:grpSp>
          <p:nvGrpSpPr>
            <p:cNvPr id="28678" name="Group 51">
              <a:extLst>
                <a:ext uri="{FF2B5EF4-FFF2-40B4-BE49-F238E27FC236}">
                  <a16:creationId xmlns:a16="http://schemas.microsoft.com/office/drawing/2014/main" id="{FC3853CF-8092-4472-42B4-A4957692170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40" y="864"/>
              <a:ext cx="1488" cy="720"/>
              <a:chOff x="1152" y="1200"/>
              <a:chExt cx="1488" cy="720"/>
            </a:xfrm>
          </p:grpSpPr>
          <p:sp>
            <p:nvSpPr>
              <p:cNvPr id="28705" name="Rectangle 52">
                <a:extLst>
                  <a:ext uri="{FF2B5EF4-FFF2-40B4-BE49-F238E27FC236}">
                    <a16:creationId xmlns:a16="http://schemas.microsoft.com/office/drawing/2014/main" id="{CB1A118D-A352-470F-714B-BD428DE51BC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52" y="1584"/>
                <a:ext cx="1488" cy="3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2075" tIns="46038" rIns="92075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return 3 * power1(3 , 4)  </a:t>
                </a:r>
              </a:p>
            </p:txBody>
          </p:sp>
          <p:grpSp>
            <p:nvGrpSpPr>
              <p:cNvPr id="28706" name="Group 53">
                <a:extLst>
                  <a:ext uri="{FF2B5EF4-FFF2-40B4-BE49-F238E27FC236}">
                    <a16:creationId xmlns:a16="http://schemas.microsoft.com/office/drawing/2014/main" id="{CD11C810-BF09-B0C9-B11B-B0A649BE034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344" y="1200"/>
                <a:ext cx="192" cy="384"/>
                <a:chOff x="1536" y="672"/>
                <a:chExt cx="192" cy="384"/>
              </a:xfrm>
            </p:grpSpPr>
            <p:sp>
              <p:nvSpPr>
                <p:cNvPr id="28707" name="Line 54">
                  <a:extLst>
                    <a:ext uri="{FF2B5EF4-FFF2-40B4-BE49-F238E27FC236}">
                      <a16:creationId xmlns:a16="http://schemas.microsoft.com/office/drawing/2014/main" id="{F90BB590-5BC8-7C17-EDCE-BDA2202084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728" y="672"/>
                  <a:ext cx="0" cy="384"/>
                </a:xfrm>
                <a:prstGeom prst="line">
                  <a:avLst/>
                </a:prstGeom>
                <a:noFill/>
                <a:ln w="25400">
                  <a:solidFill>
                    <a:srgbClr val="000080"/>
                  </a:solidFill>
                  <a:prstDash val="sysDot"/>
                  <a:round/>
                  <a:headEnd type="triangle" w="med" len="med"/>
                  <a:tailEnd type="none" w="lg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28708" name="Oval 55">
                  <a:extLst>
                    <a:ext uri="{FF2B5EF4-FFF2-40B4-BE49-F238E27FC236}">
                      <a16:creationId xmlns:a16="http://schemas.microsoft.com/office/drawing/2014/main" id="{3E1FC13E-1410-2428-8CDF-8BC43D7AFCE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36" y="816"/>
                  <a:ext cx="144" cy="144"/>
                </a:xfrm>
                <a:prstGeom prst="ellipse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60000"/>
                    </a:spcBef>
                    <a:buClr>
                      <a:srgbClr val="0066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spcBef>
                      <a:spcPct val="6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l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q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he-IL" altLang="en-US" sz="1400" dirty="0"/>
                    <a:t>א</a:t>
                  </a:r>
                  <a:endParaRPr lang="en-US" altLang="en-US" sz="1400" dirty="0"/>
                </a:p>
              </p:txBody>
            </p:sp>
          </p:grpSp>
        </p:grpSp>
        <p:grpSp>
          <p:nvGrpSpPr>
            <p:cNvPr id="28679" name="Group 56">
              <a:extLst>
                <a:ext uri="{FF2B5EF4-FFF2-40B4-BE49-F238E27FC236}">
                  <a16:creationId xmlns:a16="http://schemas.microsoft.com/office/drawing/2014/main" id="{EECCEC13-8762-519D-12A5-009E26FF248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168" y="1488"/>
              <a:ext cx="1920" cy="720"/>
              <a:chOff x="1344" y="1824"/>
              <a:chExt cx="1920" cy="720"/>
            </a:xfrm>
          </p:grpSpPr>
          <p:sp>
            <p:nvSpPr>
              <p:cNvPr id="28702" name="Rectangle 57">
                <a:extLst>
                  <a:ext uri="{FF2B5EF4-FFF2-40B4-BE49-F238E27FC236}">
                    <a16:creationId xmlns:a16="http://schemas.microsoft.com/office/drawing/2014/main" id="{C378AC20-0202-7960-51ED-7E11196A8ED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88" y="2208"/>
                <a:ext cx="1776" cy="3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2075" tIns="46038" rIns="92075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t = power1(3 , 2), return t * t</a:t>
                </a:r>
                <a:r>
                  <a:rPr lang="en-US" altLang="en-US" sz="1200" dirty="0">
                    <a:latin typeface="Lucida Console" charset="0"/>
                  </a:rPr>
                  <a:t>  </a:t>
                </a:r>
              </a:p>
            </p:txBody>
          </p:sp>
          <p:sp>
            <p:nvSpPr>
              <p:cNvPr id="28703" name="Line 58">
                <a:extLst>
                  <a:ext uri="{FF2B5EF4-FFF2-40B4-BE49-F238E27FC236}">
                    <a16:creationId xmlns:a16="http://schemas.microsoft.com/office/drawing/2014/main" id="{064F8A41-5CCC-EF32-D5A2-A97E37C0569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632" y="1824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704" name="Oval 59">
                <a:extLst>
                  <a:ext uri="{FF2B5EF4-FFF2-40B4-BE49-F238E27FC236}">
                    <a16:creationId xmlns:a16="http://schemas.microsoft.com/office/drawing/2014/main" id="{2F8C9900-C9F2-A75F-EBDF-CCCEAC9597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1968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ב</a:t>
                </a:r>
                <a:endParaRPr lang="en-US" altLang="en-US" sz="1400" dirty="0"/>
              </a:p>
            </p:txBody>
          </p:sp>
        </p:grpSp>
        <p:sp>
          <p:nvSpPr>
            <p:cNvPr id="28680" name="Rectangle 61">
              <a:extLst>
                <a:ext uri="{FF2B5EF4-FFF2-40B4-BE49-F238E27FC236}">
                  <a16:creationId xmlns:a16="http://schemas.microsoft.com/office/drawing/2014/main" id="{1924F27E-C02D-BC5C-CF98-7F6D8AED4C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48" y="2496"/>
              <a:ext cx="1776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t = power1(3 , 1), return t * t</a:t>
              </a:r>
              <a:r>
                <a:rPr lang="en-US" altLang="en-US" sz="1200" dirty="0">
                  <a:latin typeface="Lucida Console" charset="0"/>
                </a:rPr>
                <a:t>  </a:t>
              </a:r>
            </a:p>
          </p:txBody>
        </p:sp>
        <p:sp>
          <p:nvSpPr>
            <p:cNvPr id="28681" name="Line 62">
              <a:extLst>
                <a:ext uri="{FF2B5EF4-FFF2-40B4-BE49-F238E27FC236}">
                  <a16:creationId xmlns:a16="http://schemas.microsoft.com/office/drawing/2014/main" id="{767C003D-B307-550E-4D8C-6FEAA6ED218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792" y="2112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682" name="Oval 63">
              <a:extLst>
                <a:ext uri="{FF2B5EF4-FFF2-40B4-BE49-F238E27FC236}">
                  <a16:creationId xmlns:a16="http://schemas.microsoft.com/office/drawing/2014/main" id="{4AFAB46A-60A5-259A-32ED-8FA41D4BD8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504" y="2256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ג</a:t>
              </a:r>
              <a:endParaRPr lang="en-US" altLang="en-US" sz="1400" dirty="0"/>
            </a:p>
          </p:txBody>
        </p:sp>
        <p:grpSp>
          <p:nvGrpSpPr>
            <p:cNvPr id="28683" name="Group 64">
              <a:extLst>
                <a:ext uri="{FF2B5EF4-FFF2-40B4-BE49-F238E27FC236}">
                  <a16:creationId xmlns:a16="http://schemas.microsoft.com/office/drawing/2014/main" id="{4D198731-1F39-241E-8479-44F3BE7EDE5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972" y="2112"/>
              <a:ext cx="444" cy="384"/>
              <a:chOff x="1668" y="1920"/>
              <a:chExt cx="444" cy="384"/>
            </a:xfrm>
          </p:grpSpPr>
          <p:sp>
            <p:nvSpPr>
              <p:cNvPr id="28699" name="Line 65">
                <a:extLst>
                  <a:ext uri="{FF2B5EF4-FFF2-40B4-BE49-F238E27FC236}">
                    <a16:creationId xmlns:a16="http://schemas.microsoft.com/office/drawing/2014/main" id="{A15F86A2-B360-841C-B087-45F22C330DA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920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700" name="Rectangle 66">
                <a:extLst>
                  <a:ext uri="{FF2B5EF4-FFF2-40B4-BE49-F238E27FC236}">
                    <a16:creationId xmlns:a16="http://schemas.microsoft.com/office/drawing/2014/main" id="{F2605A29-D3C6-2600-9671-55DCBAE1BFE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8" y="2064"/>
                <a:ext cx="241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9</a:t>
                </a:r>
              </a:p>
            </p:txBody>
          </p:sp>
          <p:sp>
            <p:nvSpPr>
              <p:cNvPr id="28701" name="Oval 67">
                <a:extLst>
                  <a:ext uri="{FF2B5EF4-FFF2-40B4-BE49-F238E27FC236}">
                    <a16:creationId xmlns:a16="http://schemas.microsoft.com/office/drawing/2014/main" id="{251D6BFF-B036-3619-43AB-FA1A231B26A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06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ו</a:t>
                </a:r>
                <a:endParaRPr lang="en-US" altLang="en-US" sz="1400" dirty="0"/>
              </a:p>
            </p:txBody>
          </p:sp>
        </p:grpSp>
        <p:grpSp>
          <p:nvGrpSpPr>
            <p:cNvPr id="28684" name="Group 68">
              <a:extLst>
                <a:ext uri="{FF2B5EF4-FFF2-40B4-BE49-F238E27FC236}">
                  <a16:creationId xmlns:a16="http://schemas.microsoft.com/office/drawing/2014/main" id="{9697D1A5-5773-430D-3B76-575F81B26DC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636" y="1488"/>
              <a:ext cx="492" cy="384"/>
              <a:chOff x="1668" y="1296"/>
              <a:chExt cx="492" cy="384"/>
            </a:xfrm>
          </p:grpSpPr>
          <p:sp>
            <p:nvSpPr>
              <p:cNvPr id="28696" name="Line 69">
                <a:extLst>
                  <a:ext uri="{FF2B5EF4-FFF2-40B4-BE49-F238E27FC236}">
                    <a16:creationId xmlns:a16="http://schemas.microsoft.com/office/drawing/2014/main" id="{DCFE5546-3114-166F-4A8C-501C808CFF85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296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697" name="Rectangle 70">
                <a:extLst>
                  <a:ext uri="{FF2B5EF4-FFF2-40B4-BE49-F238E27FC236}">
                    <a16:creationId xmlns:a16="http://schemas.microsoft.com/office/drawing/2014/main" id="{3A69AFFC-C721-31F4-9AB2-ECAF224217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8" y="1440"/>
                <a:ext cx="308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81</a:t>
                </a:r>
              </a:p>
            </p:txBody>
          </p:sp>
          <p:sp>
            <p:nvSpPr>
              <p:cNvPr id="28698" name="Oval 71">
                <a:extLst>
                  <a:ext uri="{FF2B5EF4-FFF2-40B4-BE49-F238E27FC236}">
                    <a16:creationId xmlns:a16="http://schemas.microsoft.com/office/drawing/2014/main" id="{E9677D4C-0EAA-11E3-B9DE-9FD653859C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440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ז</a:t>
                </a:r>
                <a:endParaRPr lang="en-US" altLang="en-US" sz="1400" dirty="0"/>
              </a:p>
            </p:txBody>
          </p:sp>
        </p:grpSp>
        <p:grpSp>
          <p:nvGrpSpPr>
            <p:cNvPr id="28685" name="Group 72">
              <a:extLst>
                <a:ext uri="{FF2B5EF4-FFF2-40B4-BE49-F238E27FC236}">
                  <a16:creationId xmlns:a16="http://schemas.microsoft.com/office/drawing/2014/main" id="{60A7FF71-D88D-A0B1-0B2E-36E65B793EE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072" y="864"/>
              <a:ext cx="624" cy="384"/>
              <a:chOff x="1584" y="1200"/>
              <a:chExt cx="624" cy="384"/>
            </a:xfrm>
          </p:grpSpPr>
          <p:sp>
            <p:nvSpPr>
              <p:cNvPr id="28693" name="Line 73">
                <a:extLst>
                  <a:ext uri="{FF2B5EF4-FFF2-40B4-BE49-F238E27FC236}">
                    <a16:creationId xmlns:a16="http://schemas.microsoft.com/office/drawing/2014/main" id="{8B78BDF7-F236-E43A-8AEE-05A26772FC6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72" y="1200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694" name="Rectangle 74">
                <a:extLst>
                  <a:ext uri="{FF2B5EF4-FFF2-40B4-BE49-F238E27FC236}">
                    <a16:creationId xmlns:a16="http://schemas.microsoft.com/office/drawing/2014/main" id="{381A737B-804C-4451-EAC0-42DEFBD7630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84" y="1344"/>
                <a:ext cx="433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243</a:t>
                </a:r>
              </a:p>
            </p:txBody>
          </p:sp>
          <p:sp>
            <p:nvSpPr>
              <p:cNvPr id="28695" name="Oval 75">
                <a:extLst>
                  <a:ext uri="{FF2B5EF4-FFF2-40B4-BE49-F238E27FC236}">
                    <a16:creationId xmlns:a16="http://schemas.microsoft.com/office/drawing/2014/main" id="{48E8A33E-5E42-8BFB-8D91-91377F1B1E9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64" y="134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ח</a:t>
                </a:r>
                <a:endParaRPr lang="en-US" altLang="en-US" sz="1400" dirty="0"/>
              </a:p>
            </p:txBody>
          </p:sp>
        </p:grpSp>
        <p:sp>
          <p:nvSpPr>
            <p:cNvPr id="28686" name="Line 77">
              <a:extLst>
                <a:ext uri="{FF2B5EF4-FFF2-40B4-BE49-F238E27FC236}">
                  <a16:creationId xmlns:a16="http://schemas.microsoft.com/office/drawing/2014/main" id="{743C198B-F758-87BD-9C5E-0D2A0CD6C43E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4128" y="2736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28687" name="Oval 78">
              <a:extLst>
                <a:ext uri="{FF2B5EF4-FFF2-40B4-BE49-F238E27FC236}">
                  <a16:creationId xmlns:a16="http://schemas.microsoft.com/office/drawing/2014/main" id="{5EA5FBED-0376-34E4-C218-EA597924C2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840" y="288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ד</a:t>
              </a:r>
              <a:endParaRPr lang="en-US" altLang="en-US" sz="1400" dirty="0"/>
            </a:p>
          </p:txBody>
        </p:sp>
        <p:sp>
          <p:nvSpPr>
            <p:cNvPr id="28688" name="Rectangle 79">
              <a:extLst>
                <a:ext uri="{FF2B5EF4-FFF2-40B4-BE49-F238E27FC236}">
                  <a16:creationId xmlns:a16="http://schemas.microsoft.com/office/drawing/2014/main" id="{45B6598B-BACE-E7BC-1DAE-80F86D3E8C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84" y="3120"/>
              <a:ext cx="1440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7600" tIns="46038" rIns="57600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3 * power1(3 , 0)</a:t>
              </a:r>
            </a:p>
          </p:txBody>
        </p:sp>
        <p:grpSp>
          <p:nvGrpSpPr>
            <p:cNvPr id="28689" name="Group 80">
              <a:extLst>
                <a:ext uri="{FF2B5EF4-FFF2-40B4-BE49-F238E27FC236}">
                  <a16:creationId xmlns:a16="http://schemas.microsoft.com/office/drawing/2014/main" id="{8A2AD39D-8D70-2F21-1C1B-769CD435CBD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308" y="2736"/>
              <a:ext cx="444" cy="384"/>
              <a:chOff x="1668" y="1920"/>
              <a:chExt cx="444" cy="384"/>
            </a:xfrm>
          </p:grpSpPr>
          <p:sp>
            <p:nvSpPr>
              <p:cNvPr id="28690" name="Line 81">
                <a:extLst>
                  <a:ext uri="{FF2B5EF4-FFF2-40B4-BE49-F238E27FC236}">
                    <a16:creationId xmlns:a16="http://schemas.microsoft.com/office/drawing/2014/main" id="{591CF139-0F46-08BF-105A-C2AFB15330F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920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8691" name="Rectangle 82">
                <a:extLst>
                  <a:ext uri="{FF2B5EF4-FFF2-40B4-BE49-F238E27FC236}">
                    <a16:creationId xmlns:a16="http://schemas.microsoft.com/office/drawing/2014/main" id="{E123D233-448B-D9AF-1D1C-E45D67189E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8" y="2064"/>
                <a:ext cx="241" cy="14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Lucida Console" charset="0"/>
                    <a:ea typeface="Courier New" charset="0"/>
                    <a:cs typeface="Courier New" charset="0"/>
                  </a:rPr>
                  <a:t>3</a:t>
                </a:r>
              </a:p>
            </p:txBody>
          </p:sp>
          <p:sp>
            <p:nvSpPr>
              <p:cNvPr id="28692" name="Oval 83">
                <a:extLst>
                  <a:ext uri="{FF2B5EF4-FFF2-40B4-BE49-F238E27FC236}">
                    <a16:creationId xmlns:a16="http://schemas.microsoft.com/office/drawing/2014/main" id="{B89B30B3-5264-F783-7233-6D4D83F973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06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ה</a:t>
                </a:r>
                <a:endParaRPr lang="en-US" altLang="en-US" sz="1400" dirty="0"/>
              </a:p>
            </p:txBody>
          </p:sp>
        </p:grpSp>
      </p:grpSp>
      <p:sp>
        <p:nvSpPr>
          <p:cNvPr id="1109079" name="Rectangle 87">
            <a:extLst>
              <a:ext uri="{FF2B5EF4-FFF2-40B4-BE49-F238E27FC236}">
                <a16:creationId xmlns:a16="http://schemas.microsoft.com/office/drawing/2014/main" id="{78C56E08-6D37-43FB-3B66-715FB0640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3390900"/>
            <a:ext cx="5257800" cy="29635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268288" indent="-268288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u="sng" dirty="0">
                <a:latin typeface="Times New Roman" charset="0"/>
              </a:rPr>
              <a:t>Running-time</a:t>
            </a:r>
            <a:endParaRPr lang="en-US" altLang="en-US" sz="1600" dirty="0">
              <a:solidFill>
                <a:srgbClr val="000099"/>
              </a:solidFill>
              <a:latin typeface="Times New Roman" charset="0"/>
            </a:endParaRP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Times New Roman" charset="0"/>
              </a:rPr>
              <a:t>In each step we either call 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power1(x,</a:t>
            </a:r>
            <a:r>
              <a:rPr lang="en-US" altLang="en-US" sz="800" dirty="0">
                <a:latin typeface="+mn-lt"/>
                <a:ea typeface="Consolas" charset="0"/>
                <a:cs typeface="Consolas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/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2)</a:t>
            </a:r>
            <a:r>
              <a:rPr lang="en-US" altLang="en-US" sz="1600" dirty="0">
                <a:latin typeface="Times New Roman" charset="0"/>
              </a:rPr>
              <a:t>,</a:t>
            </a:r>
            <a:br>
              <a:rPr lang="en-US" altLang="en-US" sz="1600" dirty="0">
                <a:latin typeface="Times New Roman" charset="0"/>
              </a:rPr>
            </a:br>
            <a:r>
              <a:rPr lang="en-US" altLang="en-US" sz="1600" dirty="0">
                <a:latin typeface="Times New Roman" charset="0"/>
              </a:rPr>
              <a:t>                     or we call 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power1(x,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  <a:ea typeface="Consolas" charset="0"/>
                <a:cs typeface="Consolas" charset="0"/>
              </a:rPr>
              <a:t>1)</a:t>
            </a: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Times New Roman" charset="0"/>
                <a:ea typeface="Times New Roman" charset="0"/>
                <a:cs typeface="Times New Roman" charset="0"/>
              </a:rPr>
              <a:t>How many times can</a:t>
            </a:r>
            <a:r>
              <a:rPr lang="en-US" altLang="en-US" sz="8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en-US" sz="16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en-US" sz="800" dirty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en-US" altLang="en-US" sz="1600" dirty="0">
                <a:latin typeface="Times New Roman" charset="0"/>
                <a:ea typeface="Times New Roman" charset="0"/>
                <a:cs typeface="Times New Roman" charset="0"/>
              </a:rPr>
              <a:t>be divided by 2?  log</a:t>
            </a:r>
            <a:r>
              <a:rPr lang="en-US" altLang="en-US" sz="1600" baseline="-25000" dirty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en-US" altLang="en-US" sz="1600" i="1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en-US" altLang="en-US" sz="1600" dirty="0">
                <a:latin typeface="Times New Roman" charset="0"/>
                <a:ea typeface="Times New Roman" charset="0"/>
                <a:cs typeface="Times New Roman" charset="0"/>
              </a:rPr>
              <a:t>  times </a:t>
            </a: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Times New Roman" charset="0"/>
              </a:rPr>
              <a:t>The running time is at most log</a:t>
            </a:r>
            <a:r>
              <a:rPr lang="en-US" altLang="en-US" sz="1600" baseline="-25000" dirty="0">
                <a:latin typeface="Times New Roman" charset="0"/>
              </a:rPr>
              <a:t>2</a:t>
            </a:r>
            <a:r>
              <a:rPr lang="en-US" altLang="en-US" sz="1600" i="1" dirty="0">
                <a:latin typeface="Times New Roman" charset="0"/>
              </a:rPr>
              <a:t>n</a:t>
            </a:r>
            <a:r>
              <a:rPr lang="en-US" altLang="en-US" sz="1600" dirty="0">
                <a:latin typeface="Times New Roman" charset="0"/>
              </a:rPr>
              <a:t>  steps (recursive calls)</a:t>
            </a:r>
          </a:p>
          <a:p>
            <a:pPr eaLnBrk="1" hangingPunct="1">
              <a:spcBef>
                <a:spcPct val="50000"/>
              </a:spcBef>
              <a:buClr>
                <a:srgbClr val="FF9900"/>
              </a:buClr>
              <a:buSzPct val="90000"/>
              <a:buFontTx/>
              <a:buNone/>
            </a:pPr>
            <a:endParaRPr lang="en-US" altLang="en-US" sz="1600" dirty="0">
              <a:latin typeface="Times New Roman" charset="0"/>
            </a:endParaRPr>
          </a:p>
          <a:p>
            <a:pPr eaLnBrk="1" hangingPunct="1">
              <a:spcBef>
                <a:spcPts val="0"/>
              </a:spcBef>
              <a:buClr>
                <a:srgbClr val="FF9900"/>
              </a:buClr>
              <a:buSzPct val="90000"/>
              <a:buFontTx/>
              <a:buNone/>
            </a:pPr>
            <a:r>
              <a:rPr lang="en-US" altLang="en-US" sz="1600" dirty="0">
                <a:latin typeface="Times New Roman" charset="0"/>
              </a:rPr>
              <a:t>(</a:t>
            </a:r>
            <a:r>
              <a:rPr lang="en-US" altLang="en-US" sz="1600" b="1" i="1" dirty="0">
                <a:latin typeface="Times New Roman" charset="0"/>
              </a:rPr>
              <a:t>logarithmic</a:t>
            </a:r>
            <a:r>
              <a:rPr lang="en-US" altLang="en-US" sz="1600" b="1" dirty="0">
                <a:latin typeface="Times New Roman" charset="0"/>
              </a:rPr>
              <a:t> running time</a:t>
            </a:r>
            <a:r>
              <a:rPr lang="en-US" altLang="en-US" sz="1600" dirty="0">
                <a:latin typeface="Times New Roman" charset="0"/>
              </a:rPr>
              <a:t>) </a:t>
            </a:r>
          </a:p>
        </p:txBody>
      </p:sp>
      <p:sp>
        <p:nvSpPr>
          <p:cNvPr id="39" name="Rectangle 10">
            <a:extLst>
              <a:ext uri="{FF2B5EF4-FFF2-40B4-BE49-F238E27FC236}">
                <a16:creationId xmlns:a16="http://schemas.microsoft.com/office/drawing/2014/main" id="{E99EEFD1-668D-1E1D-1640-138D933E0A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14388"/>
            <a:ext cx="3733800" cy="2386012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51999" tIns="108000" rIns="0" bIns="262800" anchor="t" anchorCtr="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300"/>
              </a:spcBef>
              <a:defRPr/>
            </a:pP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</a:t>
            </a:r>
            <a:r>
              <a:rPr lang="en-US" altLang="en-US" sz="1300" dirty="0">
                <a:solidFill>
                  <a:srgbClr val="4D90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raised to the power of </a:t>
            </a:r>
            <a:r>
              <a:rPr lang="en-US" altLang="en-US" sz="1300" dirty="0">
                <a:solidFill>
                  <a:srgbClr val="4D90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(efficient implementation)</a:t>
            </a:r>
            <a:endParaRPr lang="en-US" altLang="en-US" sz="1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int power1(int x, int n)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if 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0) return 1;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if ((n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%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2)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0)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int t = power1(x,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n/2);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return t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*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t;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}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return x * power1(x,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altLang="en-US" sz="1200" dirty="0">
              <a:latin typeface="Lucida Console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0" name="Rectangle 2">
                <a:extLst>
                  <a:ext uri="{FF2B5EF4-FFF2-40B4-BE49-F238E27FC236}">
                    <a16:creationId xmlns:a16="http://schemas.microsoft.com/office/drawing/2014/main" id="{4CEA52C7-85C9-5BD6-1424-203D554000CA}"/>
                  </a:ext>
                </a:extLst>
              </p:cNvPr>
              <p:cNvSpPr>
                <a:spLocks noGrp="1" noChangeArrowheads="1"/>
              </p:cNvSpPr>
              <p:nvPr>
                <p:ph type="title"/>
              </p:nvPr>
            </p:nvSpPr>
            <p:spPr>
              <a:xfrm>
                <a:off x="152400" y="76200"/>
                <a:ext cx="8763000" cy="533400"/>
              </a:xfrm>
            </p:spPr>
            <p:txBody>
              <a:bodyPr/>
              <a:lstStyle/>
              <a:p>
                <a:pPr>
                  <a:defRPr/>
                </a:pPr>
                <a:r>
                  <a:rPr lang="en-US" dirty="0"/>
                  <a:t>Power: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/>
                  <a:t>   </a:t>
                </a:r>
                <a:r>
                  <a:rPr lang="en-US" sz="1800" dirty="0"/>
                  <a:t>(improved version)</a:t>
                </a:r>
                <a:endParaRPr lang="en-US" dirty="0">
                  <a:latin typeface="+mj-lt"/>
                  <a:cs typeface="+mj-cs"/>
                </a:endParaRPr>
              </a:p>
            </p:txBody>
          </p:sp>
        </mc:Choice>
        <mc:Fallback xmlns="">
          <p:sp>
            <p:nvSpPr>
              <p:cNvPr id="40" name="Rectangle 2">
                <a:extLst>
                  <a:ext uri="{FF2B5EF4-FFF2-40B4-BE49-F238E27FC236}">
                    <a16:creationId xmlns:a16="http://schemas.microsoft.com/office/drawing/2014/main" id="{D15964FC-3E0F-BC4E-84E5-14C30849515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2400" y="76200"/>
                <a:ext cx="8763000" cy="533400"/>
              </a:xfrm>
              <a:blipFill>
                <a:blip r:embed="rId3"/>
                <a:stretch>
                  <a:fillRect l="-1158" b="-2142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25AD7A6-085E-942E-FCBC-152F1E855D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5600" y="5183523"/>
            <a:ext cx="892302" cy="798177"/>
          </a:xfrm>
          <a:prstGeom prst="rect">
            <a:avLst/>
          </a:prstGeom>
        </p:spPr>
      </p:pic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3A1319A7-F8E9-69C4-D48E-B2308B311CE1}"/>
              </a:ext>
            </a:extLst>
          </p:cNvPr>
          <p:cNvSpPr/>
          <p:nvPr/>
        </p:nvSpPr>
        <p:spPr bwMode="auto">
          <a:xfrm>
            <a:off x="4046861" y="5295900"/>
            <a:ext cx="663181" cy="344652"/>
          </a:xfrm>
          <a:prstGeom prst="wedgeRoundRectCallout">
            <a:avLst>
              <a:gd name="adj1" fmla="val -86068"/>
              <a:gd name="adj2" fmla="val 10675"/>
              <a:gd name="adj3" fmla="val 16667"/>
            </a:avLst>
          </a:prstGeom>
          <a:solidFill>
            <a:srgbClr val="FFE9C4"/>
          </a:solidFill>
          <a:ln w="19050">
            <a:noFill/>
            <a:round/>
            <a:headEnd/>
            <a:tailEnd/>
          </a:ln>
          <a:effectLst/>
        </p:spPr>
        <p:txBody>
          <a:bodyPr tIns="0" bIns="0" anchor="ctr"/>
          <a:lstStyle/>
          <a:p>
            <a:pPr algn="ctr">
              <a:spcBef>
                <a:spcPts val="300"/>
              </a:spcBef>
              <a:buClr>
                <a:schemeClr val="tx1"/>
              </a:buClr>
              <a:buSzPct val="100000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Wow</a:t>
            </a:r>
          </a:p>
        </p:txBody>
      </p:sp>
    </p:spTree>
    <p:extLst>
      <p:ext uri="{BB962C8B-B14F-4D97-AF65-F5344CB8AC3E}">
        <p14:creationId xmlns:p14="http://schemas.microsoft.com/office/powerpoint/2010/main" val="7439566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C3DB5D50-54AF-3DA8-F95D-02A6F0B5675C}"/>
              </a:ext>
            </a:extLst>
          </p:cNvPr>
          <p:cNvGrpSpPr/>
          <p:nvPr/>
        </p:nvGrpSpPr>
        <p:grpSpPr>
          <a:xfrm>
            <a:off x="207963" y="3276600"/>
            <a:ext cx="8707437" cy="3533775"/>
            <a:chOff x="207963" y="3276600"/>
            <a:chExt cx="8707437" cy="3533775"/>
          </a:xfrm>
        </p:grpSpPr>
        <p:sp>
          <p:nvSpPr>
            <p:cNvPr id="39" name="Rectangle 10"/>
            <p:cNvSpPr>
              <a:spLocks noChangeArrowheads="1"/>
            </p:cNvSpPr>
            <p:nvPr/>
          </p:nvSpPr>
          <p:spPr bwMode="auto">
            <a:xfrm>
              <a:off x="228600" y="3724275"/>
              <a:ext cx="8686800" cy="3086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268288" indent="-268288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600" u="sng" dirty="0">
                  <a:latin typeface="Times New Roman" charset="0"/>
                </a:rPr>
                <a:t>Proof:</a:t>
              </a:r>
              <a:r>
                <a:rPr lang="en-US" altLang="en-US" sz="1600" dirty="0">
                  <a:latin typeface="Times New Roman" charset="0"/>
                </a:rPr>
                <a:t> </a:t>
              </a:r>
              <a:r>
                <a:rPr lang="en-US" altLang="en-US" sz="1400" dirty="0">
                  <a:latin typeface="Times New Roman" charset="0"/>
                </a:rPr>
                <a:t>(by induction)</a:t>
              </a:r>
            </a:p>
            <a:p>
              <a:pPr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Base case: if </a:t>
              </a:r>
              <a:r>
                <a:rPr lang="en-US" altLang="en-US" sz="1400" i="1" dirty="0">
                  <a:latin typeface="Times New Roman" charset="0"/>
                </a:rPr>
                <a:t>n </a:t>
              </a:r>
              <a:r>
                <a:rPr lang="en-US" altLang="en-US" sz="1400" dirty="0">
                  <a:latin typeface="Times New Roman" charset="0"/>
                </a:rPr>
                <a:t>= 0 the algorithm returns 1.</a:t>
              </a:r>
            </a:p>
            <a:p>
              <a:pPr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Inductive hypothesis: assume that for all </a:t>
              </a:r>
              <a:r>
                <a:rPr lang="en-US" altLang="en-US" sz="1400" i="1" dirty="0">
                  <a:latin typeface="Times New Roman" charset="0"/>
                </a:rPr>
                <a:t>k</a:t>
              </a:r>
              <a:r>
                <a:rPr lang="en-US" altLang="en-US" sz="1400" dirty="0">
                  <a:latin typeface="Times New Roman" charset="0"/>
                </a:rPr>
                <a:t> &lt;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 the algorithm returns </a:t>
              </a:r>
              <a:r>
                <a:rPr lang="en-US" altLang="en-US" sz="1400" i="1" dirty="0">
                  <a:latin typeface="Times New Roman" charset="0"/>
                </a:rPr>
                <a:t>x </a:t>
              </a:r>
              <a:r>
                <a:rPr lang="en-US" altLang="en-US" sz="1400" i="1" baseline="30000" dirty="0">
                  <a:latin typeface="Times New Roman" charset="0"/>
                </a:rPr>
                <a:t>k</a:t>
              </a:r>
              <a:r>
                <a:rPr lang="en-US" altLang="en-US" sz="1400" dirty="0">
                  <a:latin typeface="Times New Roman" charset="0"/>
                </a:rPr>
                <a:t> </a:t>
              </a:r>
            </a:p>
            <a:p>
              <a:pPr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Inductive step:</a:t>
              </a:r>
            </a:p>
            <a:p>
              <a:pPr indent="3175"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If </a:t>
              </a:r>
              <a:r>
                <a:rPr lang="en-US" altLang="en-US" sz="1400" i="1" dirty="0">
                  <a:latin typeface="Times New Roman" charset="0"/>
                </a:rPr>
                <a:t>n </a:t>
              </a:r>
              <a:r>
                <a:rPr lang="en-US" altLang="en-US" sz="1400" dirty="0">
                  <a:latin typeface="Times New Roman" charset="0"/>
                </a:rPr>
                <a:t>is even, the algorithm returns  power(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,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/2) * power(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,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/2);</a:t>
              </a:r>
            </a:p>
            <a:p>
              <a:pPr indent="3175"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By the induction hypothesis, power(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,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/2) returns x </a:t>
              </a:r>
              <a:r>
                <a:rPr lang="en-US" altLang="en-US" sz="1400" baseline="30000" dirty="0">
                  <a:latin typeface="Times New Roman" charset="0"/>
                </a:rPr>
                <a:t>½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.</a:t>
              </a:r>
            </a:p>
            <a:p>
              <a:pPr indent="3175"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Therefore, the algorithm returns 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</a:t>
              </a:r>
              <a:r>
                <a:rPr lang="en-US" altLang="en-US" sz="1400" baseline="30000" dirty="0">
                  <a:latin typeface="Times New Roman" charset="0"/>
                </a:rPr>
                <a:t>½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baseline="30000" dirty="0">
                  <a:latin typeface="Times New Roman" charset="0"/>
                </a:rPr>
                <a:t> </a:t>
              </a:r>
              <a:r>
                <a:rPr lang="en-US" altLang="en-US" sz="1400" dirty="0">
                  <a:latin typeface="Times New Roman" charset="0"/>
                </a:rPr>
                <a:t>) * 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</a:t>
              </a:r>
              <a:r>
                <a:rPr lang="en-US" altLang="en-US" sz="1400" baseline="30000" dirty="0">
                  <a:latin typeface="Times New Roman" charset="0"/>
                </a:rPr>
                <a:t>½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 ) = 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  </a:t>
              </a:r>
            </a:p>
            <a:p>
              <a:pPr indent="3175"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If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 is odd, the algorithm returns   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* power 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,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-1);</a:t>
              </a:r>
            </a:p>
            <a:p>
              <a:pPr indent="3175"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By the induction hypothesis, power 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, </a:t>
              </a:r>
              <a:r>
                <a:rPr lang="en-US" altLang="en-US" sz="1400" i="1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-1) returns 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baseline="30000" dirty="0">
                  <a:latin typeface="Times New Roman" charset="0"/>
                </a:rPr>
                <a:t>-1</a:t>
              </a:r>
              <a:r>
                <a:rPr lang="en-US" altLang="en-US" sz="1400" dirty="0">
                  <a:latin typeface="Times New Roman" charset="0"/>
                </a:rPr>
                <a:t>.</a:t>
              </a:r>
            </a:p>
            <a:p>
              <a:pPr indent="3175" eaLnBrk="1" hangingPunct="1">
                <a:spcBef>
                  <a:spcPts val="6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Therefore, the algorithm returns  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* (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</a:t>
              </a:r>
              <a:r>
                <a:rPr lang="en-US" altLang="en-US" sz="1400" baseline="30000" dirty="0">
                  <a:latin typeface="Times New Roman" charset="0"/>
                </a:rPr>
                <a:t>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baseline="30000" dirty="0">
                  <a:latin typeface="Times New Roman" charset="0"/>
                </a:rPr>
                <a:t>-1 </a:t>
              </a:r>
              <a:r>
                <a:rPr lang="en-US" altLang="en-US" sz="1400" dirty="0">
                  <a:latin typeface="Times New Roman" charset="0"/>
                </a:rPr>
                <a:t>) = </a:t>
              </a:r>
              <a:r>
                <a:rPr lang="en-US" altLang="en-US" sz="1400" i="1" dirty="0">
                  <a:latin typeface="Times New Roman" charset="0"/>
                </a:rPr>
                <a:t>x</a:t>
              </a:r>
              <a:r>
                <a:rPr lang="en-US" altLang="en-US" sz="1400" dirty="0">
                  <a:latin typeface="Times New Roman" charset="0"/>
                </a:rPr>
                <a:t> </a:t>
              </a:r>
              <a:r>
                <a:rPr lang="en-US" altLang="en-US" sz="1400" i="1" baseline="30000" dirty="0">
                  <a:latin typeface="Times New Roman" charset="0"/>
                </a:rPr>
                <a:t>n</a:t>
              </a:r>
              <a:r>
                <a:rPr lang="en-US" altLang="en-US" sz="1400" dirty="0">
                  <a:latin typeface="Times New Roman" charset="0"/>
                </a:rPr>
                <a:t> . </a:t>
              </a:r>
            </a:p>
          </p:txBody>
        </p:sp>
        <p:sp>
          <p:nvSpPr>
            <p:cNvPr id="40" name="Rectangle 10"/>
            <p:cNvSpPr>
              <a:spLocks noChangeArrowheads="1"/>
            </p:cNvSpPr>
            <p:nvPr/>
          </p:nvSpPr>
          <p:spPr bwMode="auto">
            <a:xfrm>
              <a:off x="207963" y="3276600"/>
              <a:ext cx="6629400" cy="685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92075" tIns="46038" rIns="92075" bIns="46038"/>
            <a:lstStyle>
              <a:lvl1pPr marL="268288" indent="-268288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eaLnBrk="1" hangingPunct="1">
                <a:spcBef>
                  <a:spcPct val="20000"/>
                </a:spcBef>
                <a:buClr>
                  <a:srgbClr val="FF9900"/>
                </a:buClr>
                <a:buSzPct val="90000"/>
                <a:buFontTx/>
                <a:buNone/>
              </a:pPr>
              <a:r>
                <a:rPr lang="en-US" altLang="en-US" sz="1600" u="sng" dirty="0">
                  <a:latin typeface="Times New Roman" charset="0"/>
                </a:rPr>
                <a:t>Theorem:</a:t>
              </a:r>
              <a:r>
                <a:rPr lang="en-US" altLang="en-US" sz="1600" dirty="0">
                  <a:latin typeface="Times New Roman" charset="0"/>
                </a:rPr>
                <a:t> For any </a:t>
              </a:r>
              <a:r>
                <a:rPr lang="en-US" altLang="en-US" sz="1800" i="1" dirty="0">
                  <a:latin typeface="Times New Roman" charset="0"/>
                </a:rPr>
                <a:t>x</a:t>
              </a:r>
              <a:r>
                <a:rPr lang="en-US" altLang="en-US" sz="1600" dirty="0">
                  <a:latin typeface="Times New Roman" charset="0"/>
                </a:rPr>
                <a:t> and positive integer </a:t>
              </a:r>
              <a:r>
                <a:rPr lang="en-US" altLang="en-US" sz="1800" i="1" dirty="0">
                  <a:latin typeface="Times New Roman" charset="0"/>
                </a:rPr>
                <a:t>n</a:t>
              </a:r>
              <a:r>
                <a:rPr lang="en-US" altLang="en-US" sz="1600" dirty="0">
                  <a:latin typeface="Times New Roman" charset="0"/>
                </a:rPr>
                <a:t>, the algorithm returns </a:t>
              </a:r>
              <a:r>
                <a:rPr lang="en-US" altLang="en-US" sz="1800" i="1" dirty="0">
                  <a:latin typeface="Times New Roman" charset="0"/>
                </a:rPr>
                <a:t>x</a:t>
              </a:r>
              <a:r>
                <a:rPr lang="en-US" altLang="en-US" sz="2000" i="1" baseline="30000" dirty="0">
                  <a:latin typeface="Times New Roman" charset="0"/>
                </a:rPr>
                <a:t>n</a:t>
              </a:r>
            </a:p>
          </p:txBody>
        </p:sp>
      </p:grpSp>
      <p:sp>
        <p:nvSpPr>
          <p:cNvPr id="7" name="Rectangle 21">
            <a:extLst>
              <a:ext uri="{FF2B5EF4-FFF2-40B4-BE49-F238E27FC236}">
                <a16:creationId xmlns:a16="http://schemas.microsoft.com/office/drawing/2014/main" id="{6EFF63F6-1C2B-5844-ABE3-2A3AD993F7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1057275"/>
            <a:ext cx="4343400" cy="1600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spcBef>
                <a:spcPts val="144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 charset="0"/>
                <a:ea typeface="Times New Roman" charset="0"/>
                <a:cs typeface="Times New Roman" charset="0"/>
              </a:rPr>
              <a:t>How can we “trust” a program</a:t>
            </a: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(in general)</a:t>
            </a:r>
            <a:endParaRPr lang="en-US" sz="18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31775" indent="-231775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Program testing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(empirical)</a:t>
            </a:r>
          </a:p>
          <a:p>
            <a:pPr marL="231775" indent="-231775">
              <a:spcBef>
                <a:spcPts val="10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800" dirty="0">
                <a:latin typeface="Times New Roman" charset="0"/>
                <a:ea typeface="Times New Roman" charset="0"/>
                <a:cs typeface="Times New Roman" charset="0"/>
              </a:rPr>
              <a:t>Program verification, by proof </a:t>
            </a:r>
            <a:r>
              <a:rPr lang="en-US" sz="1600" dirty="0">
                <a:latin typeface="Times New Roman" charset="0"/>
                <a:ea typeface="Times New Roman" charset="0"/>
                <a:cs typeface="Times New Roman" charset="0"/>
              </a:rPr>
              <a:t>(formal).</a:t>
            </a:r>
            <a:endParaRPr lang="en-US" sz="1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Rectangle 2">
                <a:extLst>
                  <a:ext uri="{FF2B5EF4-FFF2-40B4-BE49-F238E27FC236}">
                    <a16:creationId xmlns:a16="http://schemas.microsoft.com/office/drawing/2014/main" id="{322563F2-76CF-D34B-A93B-83C7170CF3B3}"/>
                  </a:ext>
                </a:extLst>
              </p:cNvPr>
              <p:cNvSpPr>
                <a:spLocks noGrp="1" noChangeArrowheads="1"/>
              </p:cNvSpPr>
              <p:nvPr>
                <p:ph type="title"/>
              </p:nvPr>
            </p:nvSpPr>
            <p:spPr>
              <a:xfrm>
                <a:off x="152400" y="76200"/>
                <a:ext cx="8763000" cy="533400"/>
              </a:xfrm>
            </p:spPr>
            <p:txBody>
              <a:bodyPr/>
              <a:lstStyle/>
              <a:p>
                <a:pPr>
                  <a:defRPr/>
                </a:pPr>
                <a:r>
                  <a:rPr lang="en-US" dirty="0"/>
                  <a:t>Power: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∙</m:t>
                    </m:r>
                  </m:oMath>
                </a14:m>
                <a:r>
                  <a:rPr lang="en-US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p>
                        <m:f>
                          <m:f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num>
                          <m:den>
                            <m:r>
                              <a:rPr lang="en-US" sz="1800" i="1"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dirty="0"/>
                  <a:t>   </a:t>
                </a:r>
                <a:r>
                  <a:rPr lang="en-US" sz="1800" dirty="0"/>
                  <a:t>(improved version)</a:t>
                </a:r>
                <a:endParaRPr lang="en-US" dirty="0">
                  <a:latin typeface="+mj-lt"/>
                  <a:cs typeface="+mj-cs"/>
                </a:endParaRPr>
              </a:p>
            </p:txBody>
          </p:sp>
        </mc:Choice>
        <mc:Fallback xmlns="">
          <p:sp>
            <p:nvSpPr>
              <p:cNvPr id="9" name="Rectangle 2">
                <a:extLst>
                  <a:ext uri="{FF2B5EF4-FFF2-40B4-BE49-F238E27FC236}">
                    <a16:creationId xmlns:a16="http://schemas.microsoft.com/office/drawing/2014/main" id="{322563F2-76CF-D34B-A93B-83C7170CF3B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52400" y="76200"/>
                <a:ext cx="8763000" cy="533400"/>
              </a:xfrm>
              <a:blipFill>
                <a:blip r:embed="rId3"/>
                <a:stretch>
                  <a:fillRect l="-1158" b="-21429"/>
                </a:stretch>
              </a:blipFill>
            </p:spPr>
            <p:txBody>
              <a:bodyPr/>
              <a:lstStyle/>
              <a:p>
                <a:r>
                  <a:rPr lang="en-I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0">
            <a:extLst>
              <a:ext uri="{FF2B5EF4-FFF2-40B4-BE49-F238E27FC236}">
                <a16:creationId xmlns:a16="http://schemas.microsoft.com/office/drawing/2014/main" id="{3B32DC6D-4B49-CE10-3FE5-F68B398AB2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" y="814388"/>
            <a:ext cx="3733800" cy="2386012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51999" tIns="108000" rIns="0" bIns="262800" anchor="t" anchorCtr="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300"/>
              </a:spcBef>
              <a:defRPr/>
            </a:pP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</a:t>
            </a:r>
            <a:r>
              <a:rPr lang="en-US" altLang="en-US" sz="1300" dirty="0">
                <a:solidFill>
                  <a:srgbClr val="4D90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raised to the power of </a:t>
            </a:r>
            <a:r>
              <a:rPr lang="en-US" altLang="en-US" sz="1300" dirty="0">
                <a:solidFill>
                  <a:srgbClr val="4D9072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(efficient implementation)</a:t>
            </a:r>
            <a:endParaRPr lang="en-US" altLang="en-US" sz="1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int power1(int x, int n)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if 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0) return 1;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if ((n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%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2)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0) {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int t = power1(x,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n/2);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return t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*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t;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}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return x * power1(x,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altLang="en-US" sz="1200" dirty="0">
              <a:latin typeface="Lucida Console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12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Example: factorial</a:t>
            </a:r>
            <a:endParaRPr lang="en-US" sz="1800" dirty="0">
              <a:latin typeface="+mj-lt"/>
              <a:cs typeface="+mj-cs"/>
            </a:endParaRP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4362896" y="952500"/>
            <a:ext cx="50292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115000"/>
              </a:lnSpc>
              <a:spcBef>
                <a:spcPct val="3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factorial(5) = 5 * factorial(4) =</a:t>
            </a:r>
          </a:p>
          <a:p>
            <a:pPr>
              <a:lnSpc>
                <a:spcPct val="115000"/>
              </a:lnSpc>
              <a:spcBef>
                <a:spcPct val="3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               5 * (4 * factorial(3)) =</a:t>
            </a:r>
          </a:p>
          <a:p>
            <a:pPr>
              <a:lnSpc>
                <a:spcPct val="115000"/>
              </a:lnSpc>
              <a:spcBef>
                <a:spcPct val="3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               5 *  4 * (3 * factorial(2)) =</a:t>
            </a:r>
          </a:p>
          <a:p>
            <a:pPr>
              <a:lnSpc>
                <a:spcPct val="115000"/>
              </a:lnSpc>
              <a:spcBef>
                <a:spcPct val="3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               5 *  4 *  3 * (2 * factorial(1)) =</a:t>
            </a:r>
          </a:p>
          <a:p>
            <a:pPr>
              <a:lnSpc>
                <a:spcPct val="115000"/>
              </a:lnSpc>
              <a:spcBef>
                <a:spcPct val="3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               5 *  4 *  3 *  2 * (1 * 1) =</a:t>
            </a:r>
          </a:p>
          <a:p>
            <a:pPr>
              <a:lnSpc>
                <a:spcPct val="115000"/>
              </a:lnSpc>
              <a:spcBef>
                <a:spcPct val="3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               5 *  4 *  3 *  2 *  1 = 120    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307418" y="1066800"/>
            <a:ext cx="5821920" cy="838200"/>
            <a:chOff x="274080" y="1063752"/>
            <a:chExt cx="5821920" cy="838200"/>
          </a:xfrm>
        </p:grpSpPr>
        <p:sp>
          <p:nvSpPr>
            <p:cNvPr id="1121283" name="Rectangle 3"/>
            <p:cNvSpPr>
              <a:spLocks noChangeArrowheads="1"/>
            </p:cNvSpPr>
            <p:nvPr/>
          </p:nvSpPr>
          <p:spPr bwMode="auto">
            <a:xfrm>
              <a:off x="274080" y="1063752"/>
              <a:ext cx="3886200" cy="838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226800" rIns="165600" bIns="262800" anchor="ctr"/>
            <a:lstStyle>
              <a:lvl1pPr marL="342900" indent="-3429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20000"/>
                </a:spcBef>
                <a:spcAft>
                  <a:spcPct val="20000"/>
                </a:spcAft>
                <a:buClr>
                  <a:srgbClr val="006600"/>
                </a:buClr>
                <a:buSzPct val="100000"/>
                <a:buFont typeface="Wingdings" charset="2"/>
                <a:buNone/>
                <a:defRPr/>
              </a:pPr>
              <a:endParaRPr lang="en-US" altLang="en-US" sz="1400" dirty="0">
                <a:latin typeface="Times New Roman" charset="0"/>
              </a:endParaRPr>
            </a:p>
          </p:txBody>
        </p:sp>
        <p:graphicFrame>
          <p:nvGraphicFramePr>
            <p:cNvPr id="8198" name="Object 16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70996770"/>
                </p:ext>
              </p:extLst>
            </p:nvPr>
          </p:nvGraphicFramePr>
          <p:xfrm>
            <a:off x="399772" y="1170114"/>
            <a:ext cx="3634816" cy="6191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" imgW="2819400" imgH="469900" progId="Equation.3">
                    <p:embed/>
                  </p:oleObj>
                </mc:Choice>
                <mc:Fallback>
                  <p:oleObj name="Equation" r:id="rId3" imgW="2819400" imgH="4699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4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399772" y="1170114"/>
                          <a:ext cx="3634816" cy="619125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8199" name="Rectangle 4"/>
            <p:cNvSpPr>
              <a:spLocks noChangeArrowheads="1"/>
            </p:cNvSpPr>
            <p:nvPr/>
          </p:nvSpPr>
          <p:spPr bwMode="auto">
            <a:xfrm>
              <a:off x="5791200" y="1371600"/>
              <a:ext cx="304800" cy="228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400" dirty="0"/>
            </a:p>
          </p:txBody>
        </p:sp>
        <p:sp>
          <p:nvSpPr>
            <p:cNvPr id="8200" name="Rectangle 7"/>
            <p:cNvSpPr>
              <a:spLocks noChangeArrowheads="1"/>
            </p:cNvSpPr>
            <p:nvPr/>
          </p:nvSpPr>
          <p:spPr bwMode="auto">
            <a:xfrm>
              <a:off x="5791200" y="1371600"/>
              <a:ext cx="304800" cy="228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endParaRPr lang="en-US" altLang="en-US" sz="1400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8EFE351-C332-0255-776B-CDE2A934EC7D}"/>
              </a:ext>
            </a:extLst>
          </p:cNvPr>
          <p:cNvGrpSpPr/>
          <p:nvPr/>
        </p:nvGrpSpPr>
        <p:grpSpPr>
          <a:xfrm>
            <a:off x="322263" y="2667000"/>
            <a:ext cx="7346156" cy="3994909"/>
            <a:chOff x="322263" y="2667000"/>
            <a:chExt cx="7346156" cy="3994909"/>
          </a:xfrm>
        </p:grpSpPr>
        <p:sp>
          <p:nvSpPr>
            <p:cNvPr id="10" name="Rectangle 14"/>
            <p:cNvSpPr>
              <a:spLocks noChangeArrowheads="1"/>
            </p:cNvSpPr>
            <p:nvPr/>
          </p:nvSpPr>
          <p:spPr bwMode="auto">
            <a:xfrm>
              <a:off x="322263" y="2667000"/>
              <a:ext cx="4572000" cy="24384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226800" rIns="165600" bIns="262800" anchor="ctr"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public class MyMath {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...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</a:t>
              </a:r>
              <a:r>
                <a:rPr lang="en-US" altLang="en-US" sz="1400" dirty="0">
                  <a:solidFill>
                    <a:schemeClr val="accent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Returns the factorial (n!) of the given n.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public static int </a:t>
              </a:r>
              <a:r>
                <a:rPr lang="en-US" altLang="en-US" sz="1200" b="1" dirty="0">
                  <a:latin typeface="Consolas" charset="0"/>
                </a:rPr>
                <a:t>factorial</a:t>
              </a:r>
              <a:r>
                <a:rPr lang="en-US" altLang="en-US" sz="1200" dirty="0">
                  <a:latin typeface="Consolas" charset="0"/>
                </a:rPr>
                <a:t>(int n) {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    if (n == 1)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        return 1;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    else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        return n * </a:t>
              </a:r>
              <a:r>
                <a:rPr lang="en-US" altLang="en-US" sz="1200" b="1" dirty="0">
                  <a:latin typeface="Consolas" charset="0"/>
                </a:rPr>
                <a:t>factorial</a:t>
              </a:r>
              <a:r>
                <a:rPr lang="en-US" altLang="en-US" sz="1200" dirty="0">
                  <a:latin typeface="Consolas" charset="0"/>
                </a:rPr>
                <a:t>(n</a:t>
              </a:r>
              <a:r>
                <a:rPr lang="en-US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1200" dirty="0">
                  <a:latin typeface="Consolas" charset="0"/>
                </a:rPr>
                <a:t>–</a:t>
              </a:r>
              <a:r>
                <a:rPr lang="en-US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1200" dirty="0">
                  <a:latin typeface="Consolas" charset="0"/>
                </a:rPr>
                <a:t>1);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    }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latin typeface="Consolas" charset="0"/>
                </a:rPr>
                <a:t>}</a:t>
              </a:r>
              <a:endParaRPr lang="en-US" altLang="en-US" sz="1200" dirty="0">
                <a:latin typeface="Lucida Console" charset="0"/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74CDC91-F274-7F4E-88D4-E72E1D6CB3D1}"/>
                </a:ext>
              </a:extLst>
            </p:cNvPr>
            <p:cNvGrpSpPr/>
            <p:nvPr/>
          </p:nvGrpSpPr>
          <p:grpSpPr>
            <a:xfrm>
              <a:off x="893763" y="4852159"/>
              <a:ext cx="6774656" cy="1809750"/>
              <a:chOff x="893763" y="4852159"/>
              <a:chExt cx="6774656" cy="1809750"/>
            </a:xfrm>
          </p:grpSpPr>
          <p:sp>
            <p:nvSpPr>
              <p:cNvPr id="13" name="Rectangle 14">
                <a:extLst>
                  <a:ext uri="{FF2B5EF4-FFF2-40B4-BE49-F238E27FC236}">
                    <a16:creationId xmlns:a16="http://schemas.microsoft.com/office/drawing/2014/main" id="{987D6986-D5C5-724E-8900-D99CA3499E0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93763" y="4852159"/>
                <a:ext cx="5126037" cy="1371601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293973"/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0" tIns="0" rIns="0" bIns="0" anchor="ctr"/>
              <a:lstStyle/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solidFill>
                      <a:srgbClr val="4D9072"/>
                    </a:solidFill>
                    <a:latin typeface="Consolas" charset="0"/>
                    <a:ea typeface="Consolas" charset="0"/>
                    <a:cs typeface="Consolas" charset="0"/>
                  </a:rPr>
                  <a:t>  </a:t>
                </a: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public class Foo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     ...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     System.out.println("4! = " +  MyMath.factorial(4));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     System.out.println("10! = " + MyMath.factorial(10));</a:t>
                </a:r>
              </a:p>
              <a:p>
                <a:pPr>
                  <a:spcBef>
                    <a:spcPts val="600"/>
                  </a:spcBef>
                  <a:defRPr/>
                </a:pPr>
                <a:r>
                  <a:rPr lang="en-US" sz="1200" dirty="0">
                    <a:latin typeface="Consolas" charset="0"/>
                    <a:ea typeface="Consolas" charset="0"/>
                    <a:cs typeface="Consolas" charset="0"/>
                  </a:rPr>
                  <a:t>     ... </a:t>
                </a:r>
              </a:p>
            </p:txBody>
          </p:sp>
          <p:sp>
            <p:nvSpPr>
              <p:cNvPr id="17" name="Rectangle 14">
                <a:extLst>
                  <a:ext uri="{FF2B5EF4-FFF2-40B4-BE49-F238E27FC236}">
                    <a16:creationId xmlns:a16="http://schemas.microsoft.com/office/drawing/2014/main" id="{C1663682-9CDC-F645-A230-ACDD36E668A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4219" y="5633209"/>
                <a:ext cx="1854200" cy="1028700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293973"/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237600" tIns="226800" rIns="165600" bIns="262800" anchor="ctr"/>
              <a:lstStyle/>
              <a:p>
                <a:pPr>
                  <a:spcBef>
                    <a:spcPts val="900"/>
                  </a:spcBef>
                  <a:defRPr/>
                </a:pPr>
                <a:r>
                  <a:rPr lang="en-US" sz="1200" b="1" dirty="0">
                    <a:solidFill>
                      <a:srgbClr val="000000"/>
                    </a:solidFill>
                    <a:latin typeface="Consolas" charset="0"/>
                    <a:ea typeface="Consolas" charset="0"/>
                    <a:cs typeface="Consolas" charset="0"/>
                  </a:rPr>
                  <a:t>% java Foo</a:t>
                </a:r>
              </a:p>
              <a:p>
                <a:pPr>
                  <a:spcBef>
                    <a:spcPts val="900"/>
                  </a:spcBef>
                  <a:defRPr/>
                </a:pPr>
                <a:r>
                  <a:rPr lang="en-US" sz="1200" dirty="0">
                    <a:solidFill>
                      <a:srgbClr val="000000"/>
                    </a:solidFill>
                    <a:latin typeface="Consolas" charset="0"/>
                    <a:ea typeface="Consolas" charset="0"/>
                    <a:cs typeface="Consolas" charset="0"/>
                  </a:rPr>
                  <a:t>4! = 24</a:t>
                </a:r>
              </a:p>
              <a:p>
                <a:pPr>
                  <a:spcBef>
                    <a:spcPts val="900"/>
                  </a:spcBef>
                  <a:defRPr/>
                </a:pPr>
                <a:r>
                  <a:rPr lang="en-US" sz="1200" dirty="0">
                    <a:solidFill>
                      <a:srgbClr val="000000"/>
                    </a:solidFill>
                    <a:latin typeface="Consolas" charset="0"/>
                    <a:ea typeface="Consolas" charset="0"/>
                    <a:cs typeface="Consolas" charset="0"/>
                  </a:rPr>
                  <a:t>10! = 3628800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5499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635CBE-59BE-0242-B43E-365995D79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023937"/>
            <a:ext cx="5889625" cy="4810125"/>
          </a:xfrm>
        </p:spPr>
        <p:txBody>
          <a:bodyPr/>
          <a:lstStyle/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functions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Factorial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String processing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Fibonacci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Power</a:t>
            </a:r>
          </a:p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procedures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Printing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Fractals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Permutations</a:t>
            </a:r>
          </a:p>
        </p:txBody>
      </p:sp>
      <p:sp>
        <p:nvSpPr>
          <p:cNvPr id="8" name="Right Arrow 7"/>
          <p:cNvSpPr/>
          <p:nvPr/>
        </p:nvSpPr>
        <p:spPr bwMode="auto">
          <a:xfrm>
            <a:off x="914400" y="3886200"/>
            <a:ext cx="465138" cy="377825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200" dirty="0">
              <a:latin typeface="Comic Sans MS" charset="0"/>
              <a:cs typeface="ＭＳ Ｐゴシック" charset="-128"/>
            </a:endParaRPr>
          </a:p>
        </p:txBody>
      </p:sp>
      <p:sp>
        <p:nvSpPr>
          <p:cNvPr id="1843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3423822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7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Print, reversed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B23D3FD2-6F07-B064-6949-3F4B40E23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447" y="993604"/>
            <a:ext cx="3870325" cy="258779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75600" rIns="165600" bIns="7560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Inputs numbers from the user;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When 0 is entered, prints the numbers, in reverse 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private static void printReverse()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4CB2670-A23E-DB69-B695-D45C5B86D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8764" y="3276599"/>
            <a:ext cx="2178050" cy="192563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44000" rIns="165600" bIns="7560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Menlo" charset="0"/>
              </a:rPr>
              <a:t>% java PrintReverse</a:t>
            </a:r>
          </a:p>
          <a:p>
            <a:pPr>
              <a:spcBef>
                <a:spcPts val="4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5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2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7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0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7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2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5 </a:t>
            </a:r>
            <a:endParaRPr lang="en-US" altLang="en-US" sz="1200" dirty="0">
              <a:solidFill>
                <a:srgbClr val="000000"/>
              </a:solidFill>
              <a:latin typeface="Consolas" charset="0"/>
            </a:endParaRPr>
          </a:p>
        </p:txBody>
      </p:sp>
      <p:sp>
        <p:nvSpPr>
          <p:cNvPr id="3" name="Text Box 23" descr="Bouquet">
            <a:extLst>
              <a:ext uri="{FF2B5EF4-FFF2-40B4-BE49-F238E27FC236}">
                <a16:creationId xmlns:a16="http://schemas.microsoft.com/office/drawing/2014/main" id="{A853D277-F2DF-4BAB-9BDB-1B9803742E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004" y="669353"/>
            <a:ext cx="44196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600" dirty="0">
                <a:latin typeface="Times New Roman" charset="0"/>
              </a:rPr>
              <a:t>Print reverse:</a:t>
            </a:r>
          </a:p>
        </p:txBody>
      </p:sp>
    </p:spTree>
    <p:extLst>
      <p:ext uri="{BB962C8B-B14F-4D97-AF65-F5344CB8AC3E}">
        <p14:creationId xmlns:p14="http://schemas.microsoft.com/office/powerpoint/2010/main" val="23617151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E534076C-51B7-99D5-8CF2-3BFC32E037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447" y="993604"/>
            <a:ext cx="3870325" cy="258779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75600" rIns="165600" bIns="7560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Inputs numbers from the user;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When 0 is entered, prints the numbers, in reverse 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private static void printReverse()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In in = new In();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System.out.print("Enter a number: ");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int x = in.readInt();</a:t>
            </a:r>
            <a:endParaRPr lang="en-US" altLang="en-US" sz="1200" dirty="0">
              <a:solidFill>
                <a:schemeClr val="accent1">
                  <a:lumMod val="50000"/>
                </a:schemeClr>
              </a:solidFill>
              <a:latin typeface="Consolas" charset="0"/>
              <a:ea typeface="Monaco" charset="0"/>
              <a:cs typeface="Consolas" charset="0"/>
            </a:endParaRP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if (x != 0)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   printReverse();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   System.out.println(x);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}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} </a:t>
            </a:r>
          </a:p>
        </p:txBody>
      </p:sp>
      <p:sp>
        <p:nvSpPr>
          <p:cNvPr id="49154" name="Rectangle 7"/>
          <p:cNvSpPr>
            <a:spLocks noChangeArrowheads="1"/>
          </p:cNvSpPr>
          <p:nvPr/>
        </p:nvSpPr>
        <p:spPr bwMode="auto">
          <a:xfrm>
            <a:off x="7629525" y="2565400"/>
            <a:ext cx="184150" cy="2047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10800" rIns="92075" bIns="10800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 dirty="0"/>
          </a:p>
        </p:txBody>
      </p:sp>
      <p:sp>
        <p:nvSpPr>
          <p:cNvPr id="49157" name="Rectangle 11"/>
          <p:cNvSpPr>
            <a:spLocks noChangeArrowheads="1"/>
          </p:cNvSpPr>
          <p:nvPr/>
        </p:nvSpPr>
        <p:spPr bwMode="auto">
          <a:xfrm>
            <a:off x="7629525" y="1574800"/>
            <a:ext cx="184150" cy="204788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10800" rIns="92075" bIns="10800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 dirty="0"/>
          </a:p>
        </p:txBody>
      </p:sp>
      <p:sp>
        <p:nvSpPr>
          <p:cNvPr id="1170445" name="Rectangle 13"/>
          <p:cNvSpPr>
            <a:spLocks noChangeArrowheads="1"/>
          </p:cNvSpPr>
          <p:nvPr/>
        </p:nvSpPr>
        <p:spPr bwMode="auto">
          <a:xfrm>
            <a:off x="4678363" y="965200"/>
            <a:ext cx="4176712" cy="418930"/>
          </a:xfrm>
          <a:prstGeom prst="rect">
            <a:avLst/>
          </a:prstGeom>
          <a:noFill/>
          <a:ln w="63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 anchor="ctr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>
              <a:spcBef>
                <a:spcPct val="35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Lucida Console" charset="0"/>
              </a:rPr>
              <a:t>read(x) </a:t>
            </a:r>
            <a:r>
              <a:rPr lang="en-US" altLang="en-US" sz="1200" dirty="0">
                <a:solidFill>
                  <a:srgbClr val="000099"/>
                </a:solidFill>
                <a:latin typeface="Lucida Console" charset="0"/>
              </a:rPr>
              <a:t>(now x=5)</a:t>
            </a:r>
            <a:r>
              <a:rPr lang="en-US" altLang="en-US" sz="1200" dirty="0">
                <a:latin typeface="Lucida Console" charset="0"/>
              </a:rPr>
              <a:t> printReverse()  print(x)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678363" y="1346200"/>
            <a:ext cx="4175125" cy="966787"/>
            <a:chOff x="4679131" y="1479548"/>
            <a:chExt cx="4175125" cy="1143000"/>
          </a:xfrm>
        </p:grpSpPr>
        <p:sp>
          <p:nvSpPr>
            <p:cNvPr id="49178" name="Line 15"/>
            <p:cNvSpPr>
              <a:spLocks noChangeShapeType="1"/>
            </p:cNvSpPr>
            <p:nvPr/>
          </p:nvSpPr>
          <p:spPr bwMode="auto">
            <a:xfrm flipV="1">
              <a:off x="6736531" y="1479548"/>
              <a:ext cx="0" cy="609600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9179" name="Oval 16"/>
            <p:cNvSpPr>
              <a:spLocks noChangeArrowheads="1"/>
            </p:cNvSpPr>
            <p:nvPr/>
          </p:nvSpPr>
          <p:spPr bwMode="auto">
            <a:xfrm>
              <a:off x="6403665" y="1708148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א</a:t>
              </a:r>
              <a:endParaRPr lang="en-US" altLang="en-US" sz="1400" dirty="0"/>
            </a:p>
          </p:txBody>
        </p:sp>
        <p:sp>
          <p:nvSpPr>
            <p:cNvPr id="49180" name="Rectangle 17"/>
            <p:cNvSpPr>
              <a:spLocks noChangeArrowheads="1"/>
            </p:cNvSpPr>
            <p:nvPr/>
          </p:nvSpPr>
          <p:spPr bwMode="auto">
            <a:xfrm>
              <a:off x="4679131" y="2089148"/>
              <a:ext cx="4175125" cy="533400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Lucida Console" charset="0"/>
                </a:rPr>
                <a:t>read(x) </a:t>
              </a:r>
              <a:r>
                <a:rPr lang="en-US" altLang="en-US" sz="1200" dirty="0">
                  <a:solidFill>
                    <a:srgbClr val="000099"/>
                  </a:solidFill>
                  <a:latin typeface="Lucida Console" charset="0"/>
                </a:rPr>
                <a:t>(now x=2)</a:t>
              </a:r>
              <a:r>
                <a:rPr lang="en-US" altLang="en-US" sz="1200" dirty="0">
                  <a:latin typeface="Lucida Console" charset="0"/>
                </a:rPr>
                <a:t> printReverse()  print(x)</a:t>
              </a:r>
            </a:p>
          </p:txBody>
        </p:sp>
      </p:grpSp>
      <p:sp>
        <p:nvSpPr>
          <p:cNvPr id="1170455" name="Text Box 23" descr="Bouquet"/>
          <p:cNvSpPr txBox="1">
            <a:spLocks noChangeArrowheads="1"/>
          </p:cNvSpPr>
          <p:nvPr/>
        </p:nvSpPr>
        <p:spPr bwMode="auto">
          <a:xfrm>
            <a:off x="4608513" y="609600"/>
            <a:ext cx="4419600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400" dirty="0">
                <a:latin typeface="Times New Roman" charset="0"/>
              </a:rPr>
              <a:t>Suppose that the user inputs: 5, 2, 7, 0</a:t>
            </a:r>
          </a:p>
        </p:txBody>
      </p:sp>
      <p:sp>
        <p:nvSpPr>
          <p:cNvPr id="49166" name="Rectangle 7"/>
          <p:cNvSpPr>
            <a:spLocks noChangeArrowheads="1"/>
          </p:cNvSpPr>
          <p:nvPr/>
        </p:nvSpPr>
        <p:spPr bwMode="auto">
          <a:xfrm>
            <a:off x="7626350" y="3592513"/>
            <a:ext cx="184150" cy="204787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2075" tIns="10800" rIns="92075" bIns="10800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200" dirty="0"/>
          </a:p>
        </p:txBody>
      </p:sp>
      <p:grpSp>
        <p:nvGrpSpPr>
          <p:cNvPr id="4" name="Group 3"/>
          <p:cNvGrpSpPr>
            <a:grpSpLocks/>
          </p:cNvGrpSpPr>
          <p:nvPr/>
        </p:nvGrpSpPr>
        <p:grpSpPr bwMode="auto">
          <a:xfrm>
            <a:off x="4675188" y="3303781"/>
            <a:ext cx="4175125" cy="953102"/>
            <a:chOff x="4675611" y="3419958"/>
            <a:chExt cx="4175125" cy="1219970"/>
          </a:xfrm>
        </p:grpSpPr>
        <p:sp>
          <p:nvSpPr>
            <p:cNvPr id="49175" name="Line 19"/>
            <p:cNvSpPr>
              <a:spLocks noChangeShapeType="1"/>
            </p:cNvSpPr>
            <p:nvPr/>
          </p:nvSpPr>
          <p:spPr bwMode="auto">
            <a:xfrm flipH="1" flipV="1">
              <a:off x="6725582" y="3419958"/>
              <a:ext cx="7429" cy="686570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9176" name="Oval 20"/>
            <p:cNvSpPr>
              <a:spLocks noChangeArrowheads="1"/>
            </p:cNvSpPr>
            <p:nvPr/>
          </p:nvSpPr>
          <p:spPr bwMode="auto">
            <a:xfrm>
              <a:off x="6400145" y="3604623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ג</a:t>
              </a:r>
              <a:endParaRPr lang="en-US" altLang="en-US" sz="1400" dirty="0"/>
            </a:p>
          </p:txBody>
        </p:sp>
        <p:sp>
          <p:nvSpPr>
            <p:cNvPr id="49177" name="Rectangle 21"/>
            <p:cNvSpPr>
              <a:spLocks noChangeArrowheads="1"/>
            </p:cNvSpPr>
            <p:nvPr/>
          </p:nvSpPr>
          <p:spPr bwMode="auto">
            <a:xfrm>
              <a:off x="4675611" y="4106528"/>
              <a:ext cx="4175125" cy="533400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Lucida Console" charset="0"/>
                </a:rPr>
                <a:t>read(x) </a:t>
              </a:r>
              <a:r>
                <a:rPr lang="en-US" altLang="en-US" sz="1200" dirty="0">
                  <a:solidFill>
                    <a:srgbClr val="000099"/>
                  </a:solidFill>
                  <a:latin typeface="Lucida Console" charset="0"/>
                </a:rPr>
                <a:t>(now x=0)             </a:t>
              </a:r>
              <a:r>
                <a:rPr lang="en-US" altLang="en-US" sz="1200" dirty="0">
                  <a:solidFill>
                    <a:srgbClr val="0000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(return)</a:t>
              </a:r>
              <a:endParaRPr lang="en-US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4679950" y="2336799"/>
            <a:ext cx="4175125" cy="939800"/>
            <a:chOff x="4679313" y="2470148"/>
            <a:chExt cx="4175125" cy="939501"/>
          </a:xfrm>
        </p:grpSpPr>
        <p:sp>
          <p:nvSpPr>
            <p:cNvPr id="49172" name="Line 19"/>
            <p:cNvSpPr>
              <a:spLocks noChangeShapeType="1"/>
            </p:cNvSpPr>
            <p:nvPr/>
          </p:nvSpPr>
          <p:spPr bwMode="auto">
            <a:xfrm flipV="1">
              <a:off x="6736531" y="2470148"/>
              <a:ext cx="0" cy="609600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49173" name="Oval 20"/>
            <p:cNvSpPr>
              <a:spLocks noChangeArrowheads="1"/>
            </p:cNvSpPr>
            <p:nvPr/>
          </p:nvSpPr>
          <p:spPr bwMode="auto">
            <a:xfrm>
              <a:off x="6403665" y="2698748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ב</a:t>
              </a:r>
              <a:endParaRPr lang="en-US" altLang="en-US" sz="1400" dirty="0"/>
            </a:p>
          </p:txBody>
        </p:sp>
        <p:sp>
          <p:nvSpPr>
            <p:cNvPr id="49174" name="Rectangle 17"/>
            <p:cNvSpPr>
              <a:spLocks noChangeArrowheads="1"/>
            </p:cNvSpPr>
            <p:nvPr/>
          </p:nvSpPr>
          <p:spPr bwMode="auto">
            <a:xfrm>
              <a:off x="4679313" y="3092080"/>
              <a:ext cx="4175125" cy="317569"/>
            </a:xfrm>
            <a:prstGeom prst="rect">
              <a:avLst/>
            </a:prstGeom>
            <a:noFill/>
            <a:ln w="6350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Lucida Console" charset="0"/>
                </a:rPr>
                <a:t>read(x) </a:t>
              </a:r>
              <a:r>
                <a:rPr lang="en-US" altLang="en-US" sz="1200" dirty="0">
                  <a:solidFill>
                    <a:srgbClr val="000099"/>
                  </a:solidFill>
                  <a:latin typeface="Lucida Console" charset="0"/>
                </a:rPr>
                <a:t>(now x=7)</a:t>
              </a:r>
              <a:r>
                <a:rPr lang="en-US" altLang="en-US" sz="1200" dirty="0">
                  <a:latin typeface="Lucida Console" charset="0"/>
                </a:rPr>
                <a:t> printReverse()  print(x)</a:t>
              </a:r>
            </a:p>
          </p:txBody>
        </p:sp>
      </p:grpSp>
      <p:sp>
        <p:nvSpPr>
          <p:cNvPr id="29" name="AutoShape 7"/>
          <p:cNvSpPr>
            <a:spLocks noChangeArrowheads="1"/>
          </p:cNvSpPr>
          <p:nvPr/>
        </p:nvSpPr>
        <p:spPr bwMode="auto">
          <a:xfrm>
            <a:off x="4474084" y="4427366"/>
            <a:ext cx="4502150" cy="906634"/>
          </a:xfrm>
          <a:prstGeom prst="roundRect">
            <a:avLst>
              <a:gd name="adj" fmla="val 16667"/>
            </a:avLst>
          </a:prstGeom>
          <a:solidFill>
            <a:srgbClr val="FFF0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marL="171450" indent="-171450">
              <a:spcBef>
                <a:spcPts val="300"/>
              </a:spcBef>
              <a:buClr>
                <a:schemeClr val="tx1"/>
              </a:buClr>
              <a:buSzPct val="12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x</a:t>
            </a:r>
            <a:r>
              <a:rPr lang="en-US" altLang="en-US" sz="14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is a local variable; each level has its own local variables</a:t>
            </a:r>
          </a:p>
          <a:p>
            <a:pPr marL="184150" indent="-184150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4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When we make a function call, </a:t>
            </a:r>
            <a:r>
              <a:rPr lang="en-US" altLang="en-US" sz="120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x</a:t>
            </a:r>
            <a:r>
              <a:rPr lang="en-US" altLang="en-US" sz="14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is put “on hold”</a:t>
            </a:r>
          </a:p>
          <a:p>
            <a:pPr marL="184150" indent="-184150">
              <a:spcBef>
                <a:spcPts val="3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altLang="en-US" sz="14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When we return, we revisit these </a:t>
            </a:r>
            <a:r>
              <a:rPr lang="en-US" altLang="en-US" sz="1200" dirty="0">
                <a:latin typeface="Consolas" panose="020B0609020204030204" pitchFamily="49" charset="0"/>
                <a:ea typeface="+mn-ea"/>
                <a:cs typeface="Consolas" panose="020B0609020204030204" pitchFamily="49" charset="0"/>
              </a:rPr>
              <a:t>x</a:t>
            </a:r>
            <a:r>
              <a:rPr lang="en-US" altLang="en-US" sz="1400" dirty="0"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 values, and print them</a:t>
            </a:r>
          </a:p>
        </p:txBody>
      </p:sp>
      <p:sp>
        <p:nvSpPr>
          <p:cNvPr id="4917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Print, reversed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12466BB-1D7D-3D44-AB86-CD8996846813}"/>
              </a:ext>
            </a:extLst>
          </p:cNvPr>
          <p:cNvGrpSpPr/>
          <p:nvPr/>
        </p:nvGrpSpPr>
        <p:grpSpPr>
          <a:xfrm>
            <a:off x="7467600" y="1238250"/>
            <a:ext cx="304800" cy="609600"/>
            <a:chOff x="7467600" y="1238250"/>
            <a:chExt cx="304800" cy="609600"/>
          </a:xfrm>
        </p:grpSpPr>
        <p:sp>
          <p:nvSpPr>
            <p:cNvPr id="1170444" name="Oval 12"/>
            <p:cNvSpPr>
              <a:spLocks noChangeArrowheads="1"/>
            </p:cNvSpPr>
            <p:nvPr/>
          </p:nvSpPr>
          <p:spPr bwMode="auto">
            <a:xfrm>
              <a:off x="7467600" y="1466850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ו</a:t>
              </a:r>
              <a:endParaRPr lang="en-US" altLang="en-US" sz="1400" dirty="0"/>
            </a:p>
          </p:txBody>
        </p:sp>
        <p:sp>
          <p:nvSpPr>
            <p:cNvPr id="1170442" name="Line 10"/>
            <p:cNvSpPr>
              <a:spLocks noChangeShapeType="1"/>
            </p:cNvSpPr>
            <p:nvPr/>
          </p:nvSpPr>
          <p:spPr bwMode="auto">
            <a:xfrm flipV="1">
              <a:off x="7772400" y="1238250"/>
              <a:ext cx="0" cy="609600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3A38CC4-1F33-2C41-947C-A20874EDE871}"/>
              </a:ext>
            </a:extLst>
          </p:cNvPr>
          <p:cNvGrpSpPr/>
          <p:nvPr/>
        </p:nvGrpSpPr>
        <p:grpSpPr>
          <a:xfrm>
            <a:off x="7416800" y="2163764"/>
            <a:ext cx="355600" cy="782636"/>
            <a:chOff x="7416800" y="2163764"/>
            <a:chExt cx="355600" cy="782636"/>
          </a:xfrm>
        </p:grpSpPr>
        <p:sp>
          <p:nvSpPr>
            <p:cNvPr id="1170440" name="Oval 8"/>
            <p:cNvSpPr>
              <a:spLocks noChangeArrowheads="1"/>
            </p:cNvSpPr>
            <p:nvPr/>
          </p:nvSpPr>
          <p:spPr bwMode="auto">
            <a:xfrm>
              <a:off x="7416800" y="2565400"/>
              <a:ext cx="258763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rIns="0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ה</a:t>
              </a:r>
              <a:endParaRPr lang="en-US" altLang="en-US" sz="1400" dirty="0"/>
            </a:p>
          </p:txBody>
        </p:sp>
        <p:sp>
          <p:nvSpPr>
            <p:cNvPr id="1170438" name="Line 6"/>
            <p:cNvSpPr>
              <a:spLocks noChangeShapeType="1"/>
            </p:cNvSpPr>
            <p:nvPr/>
          </p:nvSpPr>
          <p:spPr bwMode="auto">
            <a:xfrm flipV="1">
              <a:off x="7772400" y="2163764"/>
              <a:ext cx="0" cy="782636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F6350C94-72A1-3344-A76A-7D7E38029B09}"/>
              </a:ext>
            </a:extLst>
          </p:cNvPr>
          <p:cNvGrpSpPr/>
          <p:nvPr/>
        </p:nvGrpSpPr>
        <p:grpSpPr>
          <a:xfrm>
            <a:off x="7416800" y="3163264"/>
            <a:ext cx="355600" cy="665786"/>
            <a:chOff x="7416800" y="3163264"/>
            <a:chExt cx="355600" cy="665786"/>
          </a:xfrm>
        </p:grpSpPr>
        <p:sp>
          <p:nvSpPr>
            <p:cNvPr id="36" name="Oval 8"/>
            <p:cNvSpPr>
              <a:spLocks noChangeArrowheads="1"/>
            </p:cNvSpPr>
            <p:nvPr/>
          </p:nvSpPr>
          <p:spPr bwMode="auto">
            <a:xfrm>
              <a:off x="7416800" y="3448050"/>
              <a:ext cx="258763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0" rIns="0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ד</a:t>
              </a:r>
              <a:endParaRPr lang="en-US" altLang="en-US" sz="1400" dirty="0"/>
            </a:p>
          </p:txBody>
        </p:sp>
        <p:sp>
          <p:nvSpPr>
            <p:cNvPr id="34" name="Line 6"/>
            <p:cNvSpPr>
              <a:spLocks noChangeShapeType="1"/>
            </p:cNvSpPr>
            <p:nvPr/>
          </p:nvSpPr>
          <p:spPr bwMode="auto">
            <a:xfrm flipV="1">
              <a:off x="7772400" y="3163264"/>
              <a:ext cx="0" cy="665786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</p:grpSp>
      <p:sp>
        <p:nvSpPr>
          <p:cNvPr id="32" name="Rectangle 2">
            <a:extLst>
              <a:ext uri="{FF2B5EF4-FFF2-40B4-BE49-F238E27FC236}">
                <a16:creationId xmlns:a16="http://schemas.microsoft.com/office/drawing/2014/main" id="{CA16693C-4C1E-B444-AAEA-A74179E7FF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98764" y="3276599"/>
            <a:ext cx="2178050" cy="192563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44000" rIns="165600" bIns="7560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Menlo" charset="0"/>
              </a:rPr>
              <a:t>% java PrintReverse</a:t>
            </a:r>
          </a:p>
          <a:p>
            <a:pPr>
              <a:spcBef>
                <a:spcPts val="4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5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2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7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Enter a number: 0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7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2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5 </a:t>
            </a:r>
            <a:endParaRPr lang="en-US" altLang="en-US" sz="1200" dirty="0">
              <a:solidFill>
                <a:srgbClr val="000000"/>
              </a:solidFill>
              <a:latin typeface="Consolas" charset="0"/>
            </a:endParaRPr>
          </a:p>
        </p:txBody>
      </p:sp>
      <p:sp>
        <p:nvSpPr>
          <p:cNvPr id="8" name="Text Box 23" descr="Bouquet">
            <a:extLst>
              <a:ext uri="{FF2B5EF4-FFF2-40B4-BE49-F238E27FC236}">
                <a16:creationId xmlns:a16="http://schemas.microsoft.com/office/drawing/2014/main" id="{C815ED42-7CC0-1E33-C2AA-5C11CF75C3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004" y="669353"/>
            <a:ext cx="44196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600" dirty="0">
                <a:latin typeface="Times New Roman" charset="0"/>
              </a:rPr>
              <a:t>Print reverse:</a:t>
            </a:r>
          </a:p>
        </p:txBody>
      </p:sp>
    </p:spTree>
    <p:extLst>
      <p:ext uri="{BB962C8B-B14F-4D97-AF65-F5344CB8AC3E}">
        <p14:creationId xmlns:p14="http://schemas.microsoft.com/office/powerpoint/2010/main" val="3291416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0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0445" grpId="0" animBg="1"/>
      <p:bldP spid="1170455" grpId="0"/>
      <p:bldP spid="29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8E43F6-7CCE-C832-5938-AB5EF2381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71" name="Title 1">
            <a:extLst>
              <a:ext uri="{FF2B5EF4-FFF2-40B4-BE49-F238E27FC236}">
                <a16:creationId xmlns:a16="http://schemas.microsoft.com/office/drawing/2014/main" id="{DC45EC73-F99E-CE97-A31F-FF90F18BE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Print, reversed</a:t>
            </a:r>
          </a:p>
        </p:txBody>
      </p:sp>
      <p:sp>
        <p:nvSpPr>
          <p:cNvPr id="31" name="Rectangle 2">
            <a:extLst>
              <a:ext uri="{FF2B5EF4-FFF2-40B4-BE49-F238E27FC236}">
                <a16:creationId xmlns:a16="http://schemas.microsoft.com/office/drawing/2014/main" id="{D8D7FD6D-7BD1-F29C-7D16-0555ABB6AE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447" y="993604"/>
            <a:ext cx="3870325" cy="258779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75600" rIns="165600" bIns="7560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Inputs numbers from the user;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When 0 is entered, prints the numbers, in reverse 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private static void printReverse()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In in = new In();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System.out.print("Enter a number: ");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int x = in.readInt();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Monaco" charset="0"/>
                <a:cs typeface="Consolas" charset="0"/>
              </a:rPr>
              <a:t>   </a:t>
            </a: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if (x != 0)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Monaco" charset="0"/>
                <a:cs typeface="Consolas" charset="0"/>
              </a:rPr>
              <a:t>      </a:t>
            </a: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printReverse();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   System.out.println(x);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bg1">
                    <a:lumMod val="65000"/>
                  </a:schemeClr>
                </a:solidFill>
                <a:latin typeface="Consolas" charset="0"/>
                <a:ea typeface="Monaco" charset="0"/>
                <a:cs typeface="Consolas" charset="0"/>
              </a:rPr>
              <a:t>   </a:t>
            </a: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}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} 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236B53B-CA6E-BD90-CF59-7F0EF0AA49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19501" y="993604"/>
            <a:ext cx="3870325" cy="258779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75600" rIns="165600" bIns="7560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Read and print numbers,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 charset="0"/>
                <a:cs typeface="Times New Roman" panose="02020603050405020304" pitchFamily="18" charset="0"/>
              </a:rPr>
              <a:t>// until 0 is entered</a:t>
            </a:r>
            <a:endParaRPr lang="en-US" altLang="en-US" sz="1200" dirty="0">
              <a:latin typeface="Consolas" charset="0"/>
              <a:ea typeface="Monaco" charset="0"/>
              <a:cs typeface="Consolas" charset="0"/>
            </a:endParaRP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private static void printReverse1()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In in = new In();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System.out.print("Enter a number: ");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int x = in.readInt();</a:t>
            </a:r>
            <a:endParaRPr lang="en-US" altLang="en-US" sz="1200" dirty="0">
              <a:solidFill>
                <a:schemeClr val="accent1">
                  <a:lumMod val="50000"/>
                </a:schemeClr>
              </a:solidFill>
              <a:latin typeface="Consolas" charset="0"/>
              <a:ea typeface="Monaco" charset="0"/>
              <a:cs typeface="Consolas" charset="0"/>
            </a:endParaRP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if (x != 0) {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   </a:t>
            </a:r>
            <a:r>
              <a:rPr lang="en-US" altLang="en-US" sz="1200" dirty="0">
                <a:solidFill>
                  <a:srgbClr val="0B41DA"/>
                </a:solidFill>
                <a:latin typeface="Consolas" charset="0"/>
                <a:ea typeface="Monaco" charset="0"/>
                <a:cs typeface="Consolas" charset="0"/>
              </a:rPr>
              <a:t>System.out.println(x);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solidFill>
                  <a:srgbClr val="0B41DA"/>
                </a:solidFill>
                <a:latin typeface="Consolas" charset="0"/>
                <a:ea typeface="Monaco" charset="0"/>
                <a:cs typeface="Consolas" charset="0"/>
              </a:rPr>
              <a:t>      printReverse1();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   }</a:t>
            </a:r>
          </a:p>
          <a:p>
            <a:pPr>
              <a:lnSpc>
                <a:spcPts val="1738"/>
              </a:lnSpc>
              <a:defRPr/>
            </a:pPr>
            <a:r>
              <a:rPr lang="en-US" altLang="en-US" sz="1200" dirty="0">
                <a:latin typeface="Consolas" charset="0"/>
                <a:ea typeface="Monaco" charset="0"/>
                <a:cs typeface="Consolas" charset="0"/>
              </a:rPr>
              <a:t>} </a:t>
            </a:r>
          </a:p>
        </p:txBody>
      </p:sp>
      <p:sp>
        <p:nvSpPr>
          <p:cNvPr id="10" name="Text Box 23" descr="Bouquet">
            <a:extLst>
              <a:ext uri="{FF2B5EF4-FFF2-40B4-BE49-F238E27FC236}">
                <a16:creationId xmlns:a16="http://schemas.microsoft.com/office/drawing/2014/main" id="{9E9E7E19-051A-DB47-2075-42ACE382CA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50229" y="655465"/>
            <a:ext cx="44196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600" dirty="0">
                <a:latin typeface="Times New Roman" charset="0"/>
              </a:rPr>
              <a:t>Print reverse, reversed:</a:t>
            </a: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1C14214C-1B5C-770D-BCE4-D896436C74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8717" y="3182764"/>
            <a:ext cx="2284412" cy="177023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75600"/>
          <a:lstStyle/>
          <a:p>
            <a:pPr>
              <a:spcBef>
                <a:spcPts val="4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Enter a number: 5</a:t>
            </a:r>
          </a:p>
          <a:p>
            <a:pPr>
              <a:spcBef>
                <a:spcPts val="2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5</a:t>
            </a:r>
          </a:p>
          <a:p>
            <a:pPr>
              <a:spcBef>
                <a:spcPts val="2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Enter a number: 2</a:t>
            </a:r>
          </a:p>
          <a:p>
            <a:pPr>
              <a:spcBef>
                <a:spcPts val="2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2</a:t>
            </a:r>
          </a:p>
          <a:p>
            <a:pPr>
              <a:spcBef>
                <a:spcPts val="2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Enter a number: 7</a:t>
            </a:r>
          </a:p>
          <a:p>
            <a:pPr>
              <a:spcBef>
                <a:spcPts val="2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7</a:t>
            </a:r>
          </a:p>
          <a:p>
            <a:pPr>
              <a:spcBef>
                <a:spcPts val="200"/>
              </a:spcBef>
              <a:defRPr/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Enter a number: 0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7DD02F-0404-5624-508D-54E1B53CAEC8}"/>
              </a:ext>
            </a:extLst>
          </p:cNvPr>
          <p:cNvGrpSpPr/>
          <p:nvPr/>
        </p:nvGrpSpPr>
        <p:grpSpPr>
          <a:xfrm>
            <a:off x="3514215" y="3276600"/>
            <a:ext cx="5113338" cy="3076500"/>
            <a:chOff x="3478632" y="2755220"/>
            <a:chExt cx="5113338" cy="3076500"/>
          </a:xfrm>
        </p:grpSpPr>
        <p:sp>
          <p:nvSpPr>
            <p:cNvPr id="14" name="AutoShape 7">
              <a:extLst>
                <a:ext uri="{FF2B5EF4-FFF2-40B4-BE49-F238E27FC236}">
                  <a16:creationId xmlns:a16="http://schemas.microsoft.com/office/drawing/2014/main" id="{8F3D6D66-B863-C940-E601-115623922C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78632" y="4847140"/>
              <a:ext cx="5113338" cy="984580"/>
            </a:xfrm>
            <a:prstGeom prst="roundRect">
              <a:avLst>
                <a:gd name="adj" fmla="val 16667"/>
              </a:avLst>
            </a:prstGeom>
            <a:solidFill>
              <a:srgbClr val="FFF0C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>
              <a:lvl1pPr marL="174625" indent="-174625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marL="171450" indent="-171450">
                <a:spcBef>
                  <a:spcPts val="900"/>
                </a:spcBef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Recursive version of a while loop</a:t>
              </a:r>
            </a:p>
            <a:p>
              <a:pPr marL="171450" indent="-171450">
                <a:spcBef>
                  <a:spcPts val="900"/>
                </a:spcBef>
                <a:buClr>
                  <a:schemeClr val="tx1"/>
                </a:buClr>
                <a:buSzPct val="100000"/>
                <a:buFont typeface="Arial" panose="020B0604020202020204" pitchFamily="34" charset="0"/>
                <a:buChar char="•"/>
              </a:pPr>
              <a:r>
                <a:rPr lang="en-US" altLang="en-US" sz="1600" dirty="0"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rPr>
                <a:t>In principle, every loop can be implemented recursively</a:t>
              </a:r>
            </a:p>
          </p:txBody>
        </p:sp>
        <p:cxnSp>
          <p:nvCxnSpPr>
            <p:cNvPr id="15" name="AutoShape 8">
              <a:extLst>
                <a:ext uri="{FF2B5EF4-FFF2-40B4-BE49-F238E27FC236}">
                  <a16:creationId xmlns:a16="http://schemas.microsoft.com/office/drawing/2014/main" id="{515EA0A0-4B89-78FF-6842-37881E9DDBD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5558719" y="2755220"/>
              <a:ext cx="0" cy="2091920"/>
            </a:xfrm>
            <a:prstGeom prst="straightConnector1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stealth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" name="Text Box 23" descr="Bouquet">
            <a:extLst>
              <a:ext uri="{FF2B5EF4-FFF2-40B4-BE49-F238E27FC236}">
                <a16:creationId xmlns:a16="http://schemas.microsoft.com/office/drawing/2014/main" id="{E6D46D71-0D41-A0DF-7DDA-2A2B6A9898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11004" y="669353"/>
            <a:ext cx="4419600" cy="3381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ClrTx/>
              <a:buSzTx/>
              <a:buFontTx/>
              <a:buNone/>
            </a:pPr>
            <a:r>
              <a:rPr lang="en-US" altLang="en-US" sz="1600" dirty="0">
                <a:latin typeface="Times New Roman" charset="0"/>
              </a:rPr>
              <a:t>Print reverse:</a:t>
            </a:r>
          </a:p>
        </p:txBody>
      </p:sp>
    </p:spTree>
    <p:extLst>
      <p:ext uri="{BB962C8B-B14F-4D97-AF65-F5344CB8AC3E}">
        <p14:creationId xmlns:p14="http://schemas.microsoft.com/office/powerpoint/2010/main" val="1355229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635CBE-59BE-0242-B43E-365995D79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023937"/>
            <a:ext cx="5889625" cy="4810125"/>
          </a:xfrm>
        </p:spPr>
        <p:txBody>
          <a:bodyPr/>
          <a:lstStyle/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functions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Factorial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String processing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Fibonacci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Power</a:t>
            </a:r>
          </a:p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procedures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Printing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Fractals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Permutations</a:t>
            </a:r>
          </a:p>
        </p:txBody>
      </p:sp>
      <p:sp>
        <p:nvSpPr>
          <p:cNvPr id="8" name="Right Arrow 7"/>
          <p:cNvSpPr/>
          <p:nvPr/>
        </p:nvSpPr>
        <p:spPr bwMode="auto">
          <a:xfrm>
            <a:off x="914400" y="4343400"/>
            <a:ext cx="465138" cy="377825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200" dirty="0">
              <a:latin typeface="Comic Sans MS" charset="0"/>
              <a:cs typeface="ＭＳ Ｐゴシック" charset="-128"/>
            </a:endParaRPr>
          </a:p>
        </p:txBody>
      </p:sp>
      <p:sp>
        <p:nvSpPr>
          <p:cNvPr id="1843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1927832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extBox 34"/>
          <p:cNvSpPr txBox="1">
            <a:spLocks noChangeArrowheads="1"/>
          </p:cNvSpPr>
          <p:nvPr/>
        </p:nvSpPr>
        <p:spPr bwMode="auto">
          <a:xfrm>
            <a:off x="-1119188" y="3041650"/>
            <a:ext cx="185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6349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pic>
        <p:nvPicPr>
          <p:cNvPr id="1026" name="Picture 2" descr="Create Fractals with this Recursive Drawing Tool">
            <a:extLst>
              <a:ext uri="{FF2B5EF4-FFF2-40B4-BE49-F238E27FC236}">
                <a16:creationId xmlns:a16="http://schemas.microsoft.com/office/drawing/2014/main" id="{59F88436-45F6-AC94-A8EB-CA32CA56C6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806" y="1066800"/>
            <a:ext cx="4333194" cy="3494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E294D11-B3C9-804B-1641-D858A205E8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8026" y="2209800"/>
            <a:ext cx="4005262" cy="402636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21817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extBox 34"/>
          <p:cNvSpPr txBox="1">
            <a:spLocks noChangeArrowheads="1"/>
          </p:cNvSpPr>
          <p:nvPr/>
        </p:nvSpPr>
        <p:spPr bwMode="auto">
          <a:xfrm>
            <a:off x="-1119188" y="3041650"/>
            <a:ext cx="185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6349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5C554AB-C4D6-43F5-1397-43F6D23ED9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8026" y="2209800"/>
            <a:ext cx="4005262" cy="402636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61813881-918A-7100-4A37-9186CE6A98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737564"/>
            <a:ext cx="8305800" cy="3159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/>
                <a:cs typeface="Times New Roman"/>
              </a:rPr>
              <a:t>Task:</a:t>
            </a:r>
            <a:r>
              <a:rPr lang="en-US" sz="1800" dirty="0">
                <a:latin typeface="Times New Roman"/>
                <a:cs typeface="Times New Roman"/>
              </a:rPr>
              <a:t> draw a “fractal </a:t>
            </a:r>
            <a:r>
              <a:rPr lang="en-US" sz="1800" dirty="0">
                <a:latin typeface="Consolas"/>
                <a:cs typeface="Consolas"/>
              </a:rPr>
              <a:t>H</a:t>
            </a:r>
            <a:r>
              <a:rPr lang="en-US" sz="1800" dirty="0">
                <a:latin typeface="Times New Roman"/>
                <a:cs typeface="Times New Roman"/>
              </a:rPr>
              <a:t> figure”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68D051-8764-34EE-A9DD-87F655E2AC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754" y="1075247"/>
            <a:ext cx="7843157" cy="1371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endParaRPr lang="en-US" sz="1800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19496431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extBox 34"/>
          <p:cNvSpPr txBox="1">
            <a:spLocks noChangeArrowheads="1"/>
          </p:cNvSpPr>
          <p:nvPr/>
        </p:nvSpPr>
        <p:spPr bwMode="auto">
          <a:xfrm>
            <a:off x="-1119188" y="3041650"/>
            <a:ext cx="185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419100" y="737564"/>
            <a:ext cx="8305800" cy="3159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/>
                <a:cs typeface="Times New Roman"/>
              </a:rPr>
              <a:t>Task:</a:t>
            </a:r>
            <a:r>
              <a:rPr lang="en-US" sz="1800" dirty="0">
                <a:latin typeface="Times New Roman"/>
                <a:cs typeface="Times New Roman"/>
              </a:rPr>
              <a:t> draw a “fractal </a:t>
            </a:r>
            <a:r>
              <a:rPr lang="en-US" sz="1800" dirty="0">
                <a:latin typeface="Consolas"/>
                <a:cs typeface="Consolas"/>
              </a:rPr>
              <a:t>H</a:t>
            </a:r>
            <a:r>
              <a:rPr lang="en-US" sz="1800" dirty="0">
                <a:latin typeface="Times New Roman"/>
                <a:cs typeface="Times New Roman"/>
              </a:rPr>
              <a:t> figure”</a:t>
            </a:r>
          </a:p>
        </p:txBody>
      </p:sp>
      <p:sp>
        <p:nvSpPr>
          <p:cNvPr id="6349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3C5A0A8-E253-D546-8085-01441B03AA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754" y="1075247"/>
            <a:ext cx="7843157" cy="1371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an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 of a given </a:t>
            </a:r>
            <a:r>
              <a:rPr lang="en-US" sz="1600" i="1" dirty="0">
                <a:latin typeface="Times New Roman"/>
                <a:cs typeface="Times New Roman"/>
              </a:rPr>
              <a:t>size</a:t>
            </a:r>
            <a:r>
              <a:rPr lang="en-US" sz="1600" dirty="0">
                <a:latin typeface="Times New Roman"/>
                <a:cs typeface="Times New Roman"/>
              </a:rPr>
              <a:t>, centered at (</a:t>
            </a:r>
            <a:r>
              <a:rPr lang="en-US" sz="1600" i="1" dirty="0">
                <a:latin typeface="Times New Roman"/>
                <a:cs typeface="Times New Roman"/>
              </a:rPr>
              <a:t>x</a:t>
            </a:r>
            <a:r>
              <a:rPr lang="en-US" sz="1600" spc="240" dirty="0">
                <a:latin typeface="Times New Roman"/>
                <a:cs typeface="Times New Roman"/>
              </a:rPr>
              <a:t>,</a:t>
            </a:r>
            <a:r>
              <a:rPr lang="en-US" sz="1600" i="1" dirty="0">
                <a:latin typeface="Times New Roman"/>
                <a:cs typeface="Times New Roman"/>
              </a:rPr>
              <a:t>y</a:t>
            </a:r>
            <a:r>
              <a:rPr lang="en-US" sz="1600" dirty="0">
                <a:latin typeface="Times New Roman"/>
                <a:cs typeface="Times New Roman"/>
              </a:rPr>
              <a:t>)</a:t>
            </a:r>
            <a:endParaRPr lang="en-US" sz="1600" i="1" dirty="0">
              <a:latin typeface="Times New Roman"/>
              <a:cs typeface="Times New Roman"/>
            </a:endParaRP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the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every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Etc.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endParaRPr lang="en-US" sz="1800" dirty="0">
              <a:latin typeface="Times New Roman"/>
              <a:cs typeface="Times New Roman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4DFA5B-2D54-B648-A4B4-9D307ABF23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594" y="2928428"/>
            <a:ext cx="2641600" cy="286226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73A9B6-EB78-C946-A622-D69729D4EB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6281" y="2942832"/>
            <a:ext cx="2611438" cy="2839921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3E1B85D-3BC4-2B45-8CFE-E78A838EFA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031" y="2928062"/>
            <a:ext cx="2632075" cy="285310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CB7B80E-2421-1C08-408D-D89EE0307AFA}"/>
              </a:ext>
            </a:extLst>
          </p:cNvPr>
          <p:cNvSpPr txBox="1"/>
          <p:nvPr/>
        </p:nvSpPr>
        <p:spPr bwMode="auto">
          <a:xfrm>
            <a:off x="1426999" y="4170810"/>
            <a:ext cx="936625" cy="2462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(</a:t>
            </a:r>
            <a:r>
              <a:rPr lang="en-US" sz="1000" i="1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x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,</a:t>
            </a:r>
            <a:r>
              <a:rPr lang="en-US" sz="1000" i="1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y</a:t>
            </a:r>
            <a:r>
              <a:rPr lang="en-US" sz="1000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)</a:t>
            </a:r>
          </a:p>
        </p:txBody>
      </p:sp>
      <p:sp>
        <p:nvSpPr>
          <p:cNvPr id="3" name="Right Brace 2">
            <a:extLst>
              <a:ext uri="{FF2B5EF4-FFF2-40B4-BE49-F238E27FC236}">
                <a16:creationId xmlns:a16="http://schemas.microsoft.com/office/drawing/2014/main" id="{46909666-A499-1F7B-E526-F71487DC9E0A}"/>
              </a:ext>
            </a:extLst>
          </p:cNvPr>
          <p:cNvSpPr/>
          <p:nvPr/>
        </p:nvSpPr>
        <p:spPr bwMode="auto">
          <a:xfrm rot="16200000" flipH="1">
            <a:off x="1548416" y="3986813"/>
            <a:ext cx="152154" cy="1170619"/>
          </a:xfrm>
          <a:prstGeom prst="rightBrace">
            <a:avLst>
              <a:gd name="adj1" fmla="val 71280"/>
              <a:gd name="adj2" fmla="val 50000"/>
            </a:avLst>
          </a:prstGeom>
          <a:noFill/>
          <a:ln w="317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77D9F-E79C-E9D7-0599-322BDC91A134}"/>
              </a:ext>
            </a:extLst>
          </p:cNvPr>
          <p:cNvSpPr txBox="1"/>
          <p:nvPr/>
        </p:nvSpPr>
        <p:spPr bwMode="auto">
          <a:xfrm>
            <a:off x="1436524" y="4630956"/>
            <a:ext cx="936625" cy="246221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sz="1000" i="1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size</a:t>
            </a:r>
            <a:endParaRPr lang="en-US" sz="1050" i="1" dirty="0">
              <a:solidFill>
                <a:schemeClr val="bg1">
                  <a:lumMod val="65000"/>
                </a:schemeClr>
              </a:solidFill>
              <a:latin typeface="Times New Roman"/>
              <a:cs typeface="Times New Roman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BB594AB-D3A6-121E-E3B1-79984B5129B6}"/>
              </a:ext>
            </a:extLst>
          </p:cNvPr>
          <p:cNvSpPr/>
          <p:nvPr/>
        </p:nvSpPr>
        <p:spPr bwMode="auto">
          <a:xfrm>
            <a:off x="1592826" y="4432420"/>
            <a:ext cx="76200" cy="76200"/>
          </a:xfrm>
          <a:prstGeom prst="ellipse">
            <a:avLst/>
          </a:prstGeom>
          <a:solidFill>
            <a:srgbClr val="0B41DA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 xmlns="">
                <a:blipFill dpi="0" rotWithShape="0">
                  <a:blip xmlns:r="http://schemas.openxmlformats.org/officeDocument/2006/relationships" r:embed="rId6"/>
                  <a:srcRect/>
                  <a:tile tx="0" ty="0" sx="100000" sy="100000" flip="none" algn="tl"/>
                </a:blip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221789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Box 34"/>
          <p:cNvSpPr txBox="1">
            <a:spLocks noChangeArrowheads="1"/>
          </p:cNvSpPr>
          <p:nvPr/>
        </p:nvSpPr>
        <p:spPr bwMode="auto">
          <a:xfrm>
            <a:off x="-1119188" y="3041650"/>
            <a:ext cx="185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655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8A7E5D42-AE58-E748-84A4-BA092EB4E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737564"/>
            <a:ext cx="8305800" cy="3159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/>
                <a:cs typeface="Times New Roman"/>
              </a:rPr>
              <a:t>Task:</a:t>
            </a:r>
            <a:r>
              <a:rPr lang="en-US" sz="1800" dirty="0">
                <a:latin typeface="Times New Roman"/>
                <a:cs typeface="Times New Roman"/>
              </a:rPr>
              <a:t> draw a “fractal </a:t>
            </a:r>
            <a:r>
              <a:rPr lang="en-US" sz="1800" dirty="0">
                <a:latin typeface="Consolas"/>
                <a:cs typeface="Consolas"/>
              </a:rPr>
              <a:t>H</a:t>
            </a:r>
            <a:r>
              <a:rPr lang="en-US" sz="1800" dirty="0">
                <a:latin typeface="Times New Roman"/>
                <a:cs typeface="Times New Roman"/>
              </a:rPr>
              <a:t> figure”</a:t>
            </a: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4DCD0FE2-8B02-F74D-BC1F-619EAD48CD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754" y="1075247"/>
            <a:ext cx="7843157" cy="1371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an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 of a given </a:t>
            </a:r>
            <a:r>
              <a:rPr lang="en-US" sz="1600" i="1" dirty="0">
                <a:latin typeface="Times New Roman"/>
                <a:cs typeface="Times New Roman"/>
              </a:rPr>
              <a:t>size</a:t>
            </a:r>
            <a:r>
              <a:rPr lang="en-US" sz="1600" dirty="0">
                <a:latin typeface="Times New Roman"/>
                <a:cs typeface="Times New Roman"/>
              </a:rPr>
              <a:t>, centered at (</a:t>
            </a:r>
            <a:r>
              <a:rPr lang="en-US" sz="1600" i="1" dirty="0">
                <a:latin typeface="Times New Roman"/>
                <a:cs typeface="Times New Roman"/>
              </a:rPr>
              <a:t>x</a:t>
            </a:r>
            <a:r>
              <a:rPr lang="en-US" sz="1600" spc="240" dirty="0">
                <a:latin typeface="Times New Roman"/>
                <a:cs typeface="Times New Roman"/>
              </a:rPr>
              <a:t>,</a:t>
            </a:r>
            <a:r>
              <a:rPr lang="en-US" sz="1600" i="1" dirty="0">
                <a:latin typeface="Times New Roman"/>
                <a:cs typeface="Times New Roman"/>
              </a:rPr>
              <a:t>y</a:t>
            </a:r>
            <a:r>
              <a:rPr lang="en-US" sz="1600" dirty="0">
                <a:latin typeface="Times New Roman"/>
                <a:cs typeface="Times New Roman"/>
              </a:rPr>
              <a:t>)</a:t>
            </a:r>
            <a:endParaRPr lang="en-US" sz="1600" i="1" dirty="0">
              <a:latin typeface="Times New Roman"/>
              <a:cs typeface="Times New Roman"/>
            </a:endParaRP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the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every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Etc.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A4235893-560E-09C3-AAB5-F5AE6CCC2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31" y="2478087"/>
            <a:ext cx="4124994" cy="3465513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75600" rIns="0" bIns="75600"/>
          <a:lstStyle/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public static void drawH(double x, double y,</a:t>
            </a:r>
            <a:br>
              <a:rPr lang="en-US" sz="1200" dirty="0">
                <a:latin typeface="Consolas"/>
                <a:ea typeface="Monaco"/>
                <a:cs typeface="Consolas"/>
              </a:rPr>
            </a:br>
            <a:r>
              <a:rPr lang="en-US" sz="1200" dirty="0">
                <a:latin typeface="Consolas"/>
                <a:ea typeface="Monaco"/>
                <a:cs typeface="Consolas"/>
              </a:rPr>
              <a:t>                         double size) {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</a:t>
            </a:r>
            <a:endParaRPr lang="en-US" sz="1200" dirty="0">
              <a:solidFill>
                <a:srgbClr val="000000"/>
              </a:solidFill>
              <a:latin typeface="Consolas"/>
              <a:ea typeface="Monaco"/>
              <a:cs typeface="Consolas"/>
            </a:endParaRPr>
          </a:p>
        </p:txBody>
      </p:sp>
      <p:grpSp>
        <p:nvGrpSpPr>
          <p:cNvPr id="3" name="Group 1">
            <a:extLst>
              <a:ext uri="{FF2B5EF4-FFF2-40B4-BE49-F238E27FC236}">
                <a16:creationId xmlns:a16="http://schemas.microsoft.com/office/drawing/2014/main" id="{1EC3AB76-E937-5BAA-868E-746B3C9A935F}"/>
              </a:ext>
            </a:extLst>
          </p:cNvPr>
          <p:cNvGrpSpPr>
            <a:grpSpLocks/>
          </p:cNvGrpSpPr>
          <p:nvPr/>
        </p:nvGrpSpPr>
        <p:grpSpPr bwMode="auto">
          <a:xfrm>
            <a:off x="5065713" y="2392363"/>
            <a:ext cx="4125912" cy="3341687"/>
            <a:chOff x="5064977" y="2393032"/>
            <a:chExt cx="4127286" cy="3341560"/>
          </a:xfrm>
        </p:grpSpPr>
        <p:cxnSp>
          <p:nvCxnSpPr>
            <p:cNvPr id="4" name="Straight Connector 9">
              <a:extLst>
                <a:ext uri="{FF2B5EF4-FFF2-40B4-BE49-F238E27FC236}">
                  <a16:creationId xmlns:a16="http://schemas.microsoft.com/office/drawing/2014/main" id="{E1A22A6B-180C-D7AE-0588-D0A16536A8D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76422" y="2624603"/>
              <a:ext cx="9478" cy="3032731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" name="Straight Connector 18">
              <a:extLst>
                <a:ext uri="{FF2B5EF4-FFF2-40B4-BE49-F238E27FC236}">
                  <a16:creationId xmlns:a16="http://schemas.microsoft.com/office/drawing/2014/main" id="{5940821E-2AE2-F56C-C313-1EFB9FA4DB9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8244452" y="2624603"/>
              <a:ext cx="9478" cy="3032731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Straight Connector 19">
              <a:extLst>
                <a:ext uri="{FF2B5EF4-FFF2-40B4-BE49-F238E27FC236}">
                  <a16:creationId xmlns:a16="http://schemas.microsoft.com/office/drawing/2014/main" id="{2C26CF0B-D5EA-D9AC-1739-51D3B126FF4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76422" y="4132255"/>
              <a:ext cx="1198497" cy="0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CE517B-8862-9F80-D391-ED309293B32F}"/>
                </a:ext>
              </a:extLst>
            </p:cNvPr>
            <p:cNvSpPr txBox="1"/>
            <p:nvPr/>
          </p:nvSpPr>
          <p:spPr>
            <a:xfrm>
              <a:off x="6857861" y="3707432"/>
              <a:ext cx="936937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dirty="0">
                  <a:latin typeface="Times New Roman"/>
                  <a:cs typeface="Times New Roman"/>
                </a:rPr>
                <a:t>,</a:t>
              </a:r>
              <a:r>
                <a:rPr lang="en-US" sz="1400" i="1" dirty="0">
                  <a:latin typeface="Times New Roman"/>
                  <a:cs typeface="Times New Roman"/>
                </a:rPr>
                <a:t>y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1CE61B6-7A09-43EE-72B3-31226EFFF38F}"/>
                </a:ext>
              </a:extLst>
            </p:cNvPr>
            <p:cNvSpPr txBox="1"/>
            <p:nvPr/>
          </p:nvSpPr>
          <p:spPr>
            <a:xfrm>
              <a:off x="8244210" y="2393032"/>
              <a:ext cx="938524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CF27608-9B5C-EE7B-7196-66BF46F883CE}"/>
                </a:ext>
              </a:extLst>
            </p:cNvPr>
            <p:cNvSpPr txBox="1"/>
            <p:nvPr/>
          </p:nvSpPr>
          <p:spPr>
            <a:xfrm>
              <a:off x="5069741" y="2397794"/>
              <a:ext cx="938525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E084BEF-6FF6-AD02-949E-C9E20EA54B49}"/>
                </a:ext>
              </a:extLst>
            </p:cNvPr>
            <p:cNvSpPr txBox="1"/>
            <p:nvPr/>
          </p:nvSpPr>
          <p:spPr>
            <a:xfrm>
              <a:off x="8253739" y="5426629"/>
              <a:ext cx="938524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3E2BE9-C2EE-0106-2F9E-E1386C632F2C}"/>
                </a:ext>
              </a:extLst>
            </p:cNvPr>
            <p:cNvSpPr txBox="1"/>
            <p:nvPr/>
          </p:nvSpPr>
          <p:spPr>
            <a:xfrm>
              <a:off x="5064977" y="5417104"/>
              <a:ext cx="938524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12" name="TextBox 31">
              <a:extLst>
                <a:ext uri="{FF2B5EF4-FFF2-40B4-BE49-F238E27FC236}">
                  <a16:creationId xmlns:a16="http://schemas.microsoft.com/office/drawing/2014/main" id="{B581BD02-58CE-5B97-CE57-A28C4B8F6C1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69009" y="4446273"/>
              <a:ext cx="63728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80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size</a:t>
              </a:r>
            </a:p>
          </p:txBody>
        </p:sp>
        <p:sp>
          <p:nvSpPr>
            <p:cNvPr id="13" name="Right Brace 12">
              <a:extLst>
                <a:ext uri="{FF2B5EF4-FFF2-40B4-BE49-F238E27FC236}">
                  <a16:creationId xmlns:a16="http://schemas.microsoft.com/office/drawing/2014/main" id="{44BCEA04-1FF6-8D0B-32C1-F46628AAA68B}"/>
                </a:ext>
              </a:extLst>
            </p:cNvPr>
            <p:cNvSpPr/>
            <p:nvPr/>
          </p:nvSpPr>
          <p:spPr bwMode="auto">
            <a:xfrm rot="16200000" flipH="1">
              <a:off x="6962718" y="3216492"/>
              <a:ext cx="255578" cy="2269293"/>
            </a:xfrm>
            <a:prstGeom prst="rightBrace">
              <a:avLst>
                <a:gd name="adj1" fmla="val 71280"/>
                <a:gd name="adj2" fmla="val 50000"/>
              </a:avLst>
            </a:prstGeom>
            <a:noFill/>
            <a:ln w="31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 sz="1400" dirty="0"/>
            </a:p>
          </p:txBody>
        </p:sp>
        <p:sp>
          <p:nvSpPr>
            <p:cNvPr id="14" name="Right Brace 13">
              <a:extLst>
                <a:ext uri="{FF2B5EF4-FFF2-40B4-BE49-F238E27FC236}">
                  <a16:creationId xmlns:a16="http://schemas.microsoft.com/office/drawing/2014/main" id="{2D9D6425-4CB1-3AD9-3AEC-FD160A3A9D5E}"/>
                </a:ext>
              </a:extLst>
            </p:cNvPr>
            <p:cNvSpPr/>
            <p:nvPr/>
          </p:nvSpPr>
          <p:spPr bwMode="auto">
            <a:xfrm rot="10800000" flipH="1">
              <a:off x="6032086" y="2624798"/>
              <a:ext cx="254085" cy="1430283"/>
            </a:xfrm>
            <a:prstGeom prst="rightBrace">
              <a:avLst>
                <a:gd name="adj1" fmla="val 71280"/>
                <a:gd name="adj2" fmla="val 50000"/>
              </a:avLst>
            </a:prstGeom>
            <a:noFill/>
            <a:ln w="31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 sz="1400" dirty="0"/>
            </a:p>
          </p:txBody>
        </p:sp>
        <p:sp>
          <p:nvSpPr>
            <p:cNvPr id="15" name="TextBox 39">
              <a:extLst>
                <a:ext uri="{FF2B5EF4-FFF2-40B4-BE49-F238E27FC236}">
                  <a16:creationId xmlns:a16="http://schemas.microsoft.com/office/drawing/2014/main" id="{D1B118BB-66CC-05C7-FF39-630AD0732D2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59538" y="3164660"/>
              <a:ext cx="1564518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80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½ size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DAD76F6-386E-6186-292C-64FF55F64284}"/>
                </a:ext>
              </a:extLst>
            </p:cNvPr>
            <p:cNvSpPr txBox="1"/>
            <p:nvPr/>
          </p:nvSpPr>
          <p:spPr>
            <a:xfrm>
              <a:off x="5098325" y="3929674"/>
              <a:ext cx="938525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D527C8-CBF0-8AF2-FA8B-34F58612662D}"/>
                </a:ext>
              </a:extLst>
            </p:cNvPr>
            <p:cNvSpPr txBox="1"/>
            <p:nvPr/>
          </p:nvSpPr>
          <p:spPr>
            <a:xfrm>
              <a:off x="8225154" y="3899512"/>
              <a:ext cx="936937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cxnSp>
          <p:nvCxnSpPr>
            <p:cNvPr id="18" name="Straight Connector 33">
              <a:extLst>
                <a:ext uri="{FF2B5EF4-FFF2-40B4-BE49-F238E27FC236}">
                  <a16:creationId xmlns:a16="http://schemas.microsoft.com/office/drawing/2014/main" id="{69922F0B-0F51-BFB8-7E4C-6A7B2746C40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7074919" y="4132255"/>
              <a:ext cx="1175285" cy="922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4185881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TextBox 34"/>
          <p:cNvSpPr txBox="1">
            <a:spLocks noChangeArrowheads="1"/>
          </p:cNvSpPr>
          <p:nvPr/>
        </p:nvSpPr>
        <p:spPr bwMode="auto">
          <a:xfrm>
            <a:off x="-1119188" y="3041650"/>
            <a:ext cx="185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655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8A7E5D42-AE58-E748-84A4-BA092EB4E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737564"/>
            <a:ext cx="8305800" cy="3159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/>
                <a:cs typeface="Times New Roman"/>
              </a:rPr>
              <a:t>Task:</a:t>
            </a:r>
            <a:r>
              <a:rPr lang="en-US" sz="1800" dirty="0">
                <a:latin typeface="Times New Roman"/>
                <a:cs typeface="Times New Roman"/>
              </a:rPr>
              <a:t> draw a “fractal </a:t>
            </a:r>
            <a:r>
              <a:rPr lang="en-US" sz="1800" dirty="0">
                <a:latin typeface="Consolas"/>
                <a:cs typeface="Consolas"/>
              </a:rPr>
              <a:t>H</a:t>
            </a:r>
            <a:r>
              <a:rPr lang="en-US" sz="1800" dirty="0">
                <a:latin typeface="Times New Roman"/>
                <a:cs typeface="Times New Roman"/>
              </a:rPr>
              <a:t> figure”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733278C5-FBEB-8F4B-BB74-35DB57104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31" y="2478087"/>
            <a:ext cx="4124994" cy="3465513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75600" rIns="0" bIns="75600"/>
          <a:lstStyle/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public static void drawH(double x, double y,</a:t>
            </a:r>
            <a:br>
              <a:rPr lang="en-US" sz="1200" dirty="0">
                <a:latin typeface="Consolas"/>
                <a:ea typeface="Monaco"/>
                <a:cs typeface="Consolas"/>
              </a:rPr>
            </a:br>
            <a:r>
              <a:rPr lang="en-US" sz="1200" dirty="0">
                <a:latin typeface="Consolas"/>
                <a:ea typeface="Monaco"/>
                <a:cs typeface="Consolas"/>
              </a:rPr>
              <a:t>                         double size) {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double x0 = x – size/2, x1 = x + size/2;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double y0 = y – size/2, y1 = y + size/2;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the H figure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200" dirty="0">
                <a:latin typeface="Consolas"/>
                <a:ea typeface="Monaco"/>
                <a:cs typeface="Consolas"/>
              </a:rPr>
              <a:t>StdDraw.line(x0, y, x1, y);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StdDraw.line(x0, y0, x0, y1);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StdDraw.line(x1, y0, x1, y1);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4 H figures of half the size, at the</a:t>
            </a:r>
          </a:p>
          <a:p>
            <a:pPr>
              <a:lnSpc>
                <a:spcPts val="1740"/>
              </a:lnSpc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      // four tips of the current H figure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200" dirty="0">
                <a:latin typeface="Consolas"/>
                <a:ea typeface="Monaco"/>
                <a:cs typeface="Consolas"/>
              </a:rPr>
              <a:t>drawH(x0, y0,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drawH(x0, y1,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drawH(x1, y0,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drawH(x1, y1,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}</a:t>
            </a: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4DCD0FE2-8B02-F74D-BC1F-619EAD48CD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754" y="1075247"/>
            <a:ext cx="7843157" cy="129745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an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 of a given </a:t>
            </a:r>
            <a:r>
              <a:rPr lang="en-US" sz="1600" i="1" dirty="0">
                <a:latin typeface="Times New Roman"/>
                <a:cs typeface="Times New Roman"/>
              </a:rPr>
              <a:t>size</a:t>
            </a:r>
            <a:r>
              <a:rPr lang="en-US" sz="1600" dirty="0">
                <a:latin typeface="Times New Roman"/>
                <a:cs typeface="Times New Roman"/>
              </a:rPr>
              <a:t>, centered at (</a:t>
            </a:r>
            <a:r>
              <a:rPr lang="en-US" sz="1600" i="1" dirty="0">
                <a:latin typeface="Times New Roman"/>
                <a:cs typeface="Times New Roman"/>
              </a:rPr>
              <a:t>x</a:t>
            </a:r>
            <a:r>
              <a:rPr lang="en-US" sz="1600" spc="240" dirty="0">
                <a:latin typeface="Times New Roman"/>
                <a:cs typeface="Times New Roman"/>
              </a:rPr>
              <a:t>,</a:t>
            </a:r>
            <a:r>
              <a:rPr lang="en-US" sz="1600" i="1" dirty="0">
                <a:latin typeface="Times New Roman"/>
                <a:cs typeface="Times New Roman"/>
              </a:rPr>
              <a:t>y</a:t>
            </a:r>
            <a:r>
              <a:rPr lang="en-US" sz="1600" dirty="0">
                <a:latin typeface="Times New Roman"/>
                <a:cs typeface="Times New Roman"/>
              </a:rPr>
              <a:t>)</a:t>
            </a:r>
            <a:endParaRPr lang="en-US" sz="1600" i="1" dirty="0">
              <a:latin typeface="Times New Roman"/>
              <a:cs typeface="Times New Roman"/>
            </a:endParaRP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the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every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Etc.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endParaRPr lang="en-US" sz="1800" dirty="0">
              <a:latin typeface="Times New Roman"/>
              <a:cs typeface="Times New Roman"/>
            </a:endParaRPr>
          </a:p>
        </p:txBody>
      </p:sp>
      <p:grpSp>
        <p:nvGrpSpPr>
          <p:cNvPr id="35" name="Group 1">
            <a:extLst>
              <a:ext uri="{FF2B5EF4-FFF2-40B4-BE49-F238E27FC236}">
                <a16:creationId xmlns:a16="http://schemas.microsoft.com/office/drawing/2014/main" id="{EFB83863-D017-C24F-80A4-14BE9A950D4B}"/>
              </a:ext>
            </a:extLst>
          </p:cNvPr>
          <p:cNvGrpSpPr>
            <a:grpSpLocks/>
          </p:cNvGrpSpPr>
          <p:nvPr/>
        </p:nvGrpSpPr>
        <p:grpSpPr bwMode="auto">
          <a:xfrm>
            <a:off x="5065713" y="2392363"/>
            <a:ext cx="4125912" cy="3341687"/>
            <a:chOff x="5064977" y="2393032"/>
            <a:chExt cx="4127286" cy="3341560"/>
          </a:xfrm>
        </p:grpSpPr>
        <p:cxnSp>
          <p:nvCxnSpPr>
            <p:cNvPr id="36" name="Straight Connector 9">
              <a:extLst>
                <a:ext uri="{FF2B5EF4-FFF2-40B4-BE49-F238E27FC236}">
                  <a16:creationId xmlns:a16="http://schemas.microsoft.com/office/drawing/2014/main" id="{4689511E-75E1-2B40-90FF-EB567D9D5E6C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76422" y="2624603"/>
              <a:ext cx="9478" cy="3032731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7" name="Straight Connector 18">
              <a:extLst>
                <a:ext uri="{FF2B5EF4-FFF2-40B4-BE49-F238E27FC236}">
                  <a16:creationId xmlns:a16="http://schemas.microsoft.com/office/drawing/2014/main" id="{6C78F4E5-88DD-C246-A453-DB0A8BECA08B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8244452" y="2624603"/>
              <a:ext cx="9478" cy="3032731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8" name="Straight Connector 19">
              <a:extLst>
                <a:ext uri="{FF2B5EF4-FFF2-40B4-BE49-F238E27FC236}">
                  <a16:creationId xmlns:a16="http://schemas.microsoft.com/office/drawing/2014/main" id="{6E5CBB8E-22AD-E846-B79F-6205891690F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5876422" y="4132255"/>
              <a:ext cx="1198497" cy="0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6E2CCCE-9583-BC44-A23D-B6890BF5CF29}"/>
                </a:ext>
              </a:extLst>
            </p:cNvPr>
            <p:cNvSpPr txBox="1"/>
            <p:nvPr/>
          </p:nvSpPr>
          <p:spPr>
            <a:xfrm>
              <a:off x="6857861" y="3707432"/>
              <a:ext cx="936937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dirty="0">
                  <a:latin typeface="Times New Roman"/>
                  <a:cs typeface="Times New Roman"/>
                </a:rPr>
                <a:t>,</a:t>
              </a:r>
              <a:r>
                <a:rPr lang="en-US" sz="1400" i="1" dirty="0">
                  <a:latin typeface="Times New Roman"/>
                  <a:cs typeface="Times New Roman"/>
                </a:rPr>
                <a:t>y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0F818565-B1ED-4D44-A668-7059A41286C6}"/>
                </a:ext>
              </a:extLst>
            </p:cNvPr>
            <p:cNvSpPr txBox="1"/>
            <p:nvPr/>
          </p:nvSpPr>
          <p:spPr>
            <a:xfrm>
              <a:off x="8244210" y="2393032"/>
              <a:ext cx="938524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1E230EE2-E275-8B40-9A58-6DA589A818B4}"/>
                </a:ext>
              </a:extLst>
            </p:cNvPr>
            <p:cNvSpPr txBox="1"/>
            <p:nvPr/>
          </p:nvSpPr>
          <p:spPr>
            <a:xfrm>
              <a:off x="5069741" y="2397794"/>
              <a:ext cx="938525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EE5BF0D8-4070-3747-A934-BAD6A57B531C}"/>
                </a:ext>
              </a:extLst>
            </p:cNvPr>
            <p:cNvSpPr txBox="1"/>
            <p:nvPr/>
          </p:nvSpPr>
          <p:spPr>
            <a:xfrm>
              <a:off x="8253739" y="5426629"/>
              <a:ext cx="938524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59B9C7B2-1E17-1242-AB86-4B536FFF599D}"/>
                </a:ext>
              </a:extLst>
            </p:cNvPr>
            <p:cNvSpPr txBox="1"/>
            <p:nvPr/>
          </p:nvSpPr>
          <p:spPr>
            <a:xfrm>
              <a:off x="5064977" y="5417104"/>
              <a:ext cx="938524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45" name="TextBox 31">
              <a:extLst>
                <a:ext uri="{FF2B5EF4-FFF2-40B4-BE49-F238E27FC236}">
                  <a16:creationId xmlns:a16="http://schemas.microsoft.com/office/drawing/2014/main" id="{A9C1E1E5-EC1A-D740-99F0-41E2C33F61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69009" y="4446273"/>
              <a:ext cx="63728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80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size</a:t>
              </a:r>
            </a:p>
          </p:txBody>
        </p:sp>
        <p:sp>
          <p:nvSpPr>
            <p:cNvPr id="46" name="Right Brace 45">
              <a:extLst>
                <a:ext uri="{FF2B5EF4-FFF2-40B4-BE49-F238E27FC236}">
                  <a16:creationId xmlns:a16="http://schemas.microsoft.com/office/drawing/2014/main" id="{1AE0C475-D144-A74F-9ABC-998DC8CCF6BA}"/>
                </a:ext>
              </a:extLst>
            </p:cNvPr>
            <p:cNvSpPr/>
            <p:nvPr/>
          </p:nvSpPr>
          <p:spPr bwMode="auto">
            <a:xfrm rot="16200000" flipH="1">
              <a:off x="6962718" y="3216492"/>
              <a:ext cx="255578" cy="2269293"/>
            </a:xfrm>
            <a:prstGeom prst="rightBrace">
              <a:avLst>
                <a:gd name="adj1" fmla="val 71280"/>
                <a:gd name="adj2" fmla="val 50000"/>
              </a:avLst>
            </a:prstGeom>
            <a:noFill/>
            <a:ln w="31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 sz="1400" dirty="0"/>
            </a:p>
          </p:txBody>
        </p:sp>
        <p:sp>
          <p:nvSpPr>
            <p:cNvPr id="47" name="Right Brace 46">
              <a:extLst>
                <a:ext uri="{FF2B5EF4-FFF2-40B4-BE49-F238E27FC236}">
                  <a16:creationId xmlns:a16="http://schemas.microsoft.com/office/drawing/2014/main" id="{27A5E720-1CD7-AA43-93F7-1B10E9DBE4B4}"/>
                </a:ext>
              </a:extLst>
            </p:cNvPr>
            <p:cNvSpPr/>
            <p:nvPr/>
          </p:nvSpPr>
          <p:spPr bwMode="auto">
            <a:xfrm rot="10800000" flipH="1">
              <a:off x="6032086" y="2624798"/>
              <a:ext cx="254085" cy="1430283"/>
            </a:xfrm>
            <a:prstGeom prst="rightBrace">
              <a:avLst>
                <a:gd name="adj1" fmla="val 71280"/>
                <a:gd name="adj2" fmla="val 50000"/>
              </a:avLst>
            </a:prstGeom>
            <a:noFill/>
            <a:ln w="3175" cap="flat" cmpd="sng" algn="ctr">
              <a:solidFill>
                <a:schemeClr val="tx1">
                  <a:lumMod val="75000"/>
                  <a:lumOff val="25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pPr>
                <a:defRPr/>
              </a:pPr>
              <a:endParaRPr lang="en-US" sz="1400" dirty="0"/>
            </a:p>
          </p:txBody>
        </p:sp>
        <p:sp>
          <p:nvSpPr>
            <p:cNvPr id="48" name="TextBox 39">
              <a:extLst>
                <a:ext uri="{FF2B5EF4-FFF2-40B4-BE49-F238E27FC236}">
                  <a16:creationId xmlns:a16="http://schemas.microsoft.com/office/drawing/2014/main" id="{B47C3A70-AA7A-EC47-8CB7-864516B35C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259538" y="3164660"/>
              <a:ext cx="1564518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1800"/>
                </a:spcBef>
                <a:buClrTx/>
                <a:buSzTx/>
                <a:buFontTx/>
                <a:buNone/>
              </a:pPr>
              <a:r>
                <a:rPr lang="en-US" altLang="en-US" sz="1400" dirty="0">
                  <a:latin typeface="Times New Roman" charset="0"/>
                </a:rPr>
                <a:t>½ size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5564525-C572-3B41-97BD-88EF96A19395}"/>
                </a:ext>
              </a:extLst>
            </p:cNvPr>
            <p:cNvSpPr txBox="1"/>
            <p:nvPr/>
          </p:nvSpPr>
          <p:spPr>
            <a:xfrm>
              <a:off x="5098325" y="3929674"/>
              <a:ext cx="938525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0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A1A97F5-AA02-EC4D-89E5-CDBC0018958B}"/>
                </a:ext>
              </a:extLst>
            </p:cNvPr>
            <p:cNvSpPr txBox="1"/>
            <p:nvPr/>
          </p:nvSpPr>
          <p:spPr>
            <a:xfrm>
              <a:off x="8225154" y="3899512"/>
              <a:ext cx="936937" cy="3079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en-US" sz="1400" dirty="0">
                  <a:latin typeface="Times New Roman"/>
                  <a:cs typeface="Times New Roman"/>
                </a:rPr>
                <a:t>( </a:t>
              </a:r>
              <a:r>
                <a:rPr lang="en-US" sz="1400" i="1" dirty="0">
                  <a:latin typeface="Times New Roman"/>
                  <a:cs typeface="Times New Roman"/>
                </a:rPr>
                <a:t>x</a:t>
              </a:r>
              <a:r>
                <a:rPr lang="en-US" sz="1400" baseline="-25000" dirty="0">
                  <a:latin typeface="Times New Roman"/>
                  <a:cs typeface="Times New Roman"/>
                </a:rPr>
                <a:t>1</a:t>
              </a:r>
              <a:r>
                <a:rPr lang="en-US" sz="1400" spc="260" dirty="0">
                  <a:latin typeface="Times New Roman"/>
                  <a:cs typeface="Times New Roman"/>
                </a:rPr>
                <a:t>,</a:t>
              </a:r>
              <a:r>
                <a:rPr lang="en-US" sz="1400" i="1" spc="260" dirty="0">
                  <a:latin typeface="Times New Roman"/>
                  <a:cs typeface="Times New Roman"/>
                </a:rPr>
                <a:t>y</a:t>
              </a:r>
              <a:r>
                <a:rPr lang="en-US" sz="1400" dirty="0">
                  <a:latin typeface="Times New Roman"/>
                  <a:cs typeface="Times New Roman"/>
                </a:rPr>
                <a:t>)</a:t>
              </a:r>
            </a:p>
          </p:txBody>
        </p:sp>
        <p:cxnSp>
          <p:nvCxnSpPr>
            <p:cNvPr id="51" name="Straight Connector 33">
              <a:extLst>
                <a:ext uri="{FF2B5EF4-FFF2-40B4-BE49-F238E27FC236}">
                  <a16:creationId xmlns:a16="http://schemas.microsoft.com/office/drawing/2014/main" id="{F576092F-1E68-724A-BD5E-680ED67145A3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 flipV="1">
              <a:off x="7074919" y="4132255"/>
              <a:ext cx="1175285" cy="922"/>
            </a:xfrm>
            <a:prstGeom prst="line">
              <a:avLst/>
            </a:prstGeom>
            <a:noFill/>
            <a:ln w="9525">
              <a:solidFill>
                <a:srgbClr val="000090"/>
              </a:solidFill>
              <a:round/>
              <a:headEnd type="oval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600927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Factorial: run-time simulation</a:t>
            </a:r>
          </a:p>
        </p:txBody>
      </p:sp>
      <p:sp>
        <p:nvSpPr>
          <p:cNvPr id="1127427" name="Rectangle 3"/>
          <p:cNvSpPr>
            <a:spLocks noChangeArrowheads="1"/>
          </p:cNvSpPr>
          <p:nvPr/>
        </p:nvSpPr>
        <p:spPr bwMode="auto">
          <a:xfrm>
            <a:off x="3733800" y="1371600"/>
            <a:ext cx="2895600" cy="533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 anchor="ctr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>
              <a:spcBef>
                <a:spcPct val="35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Consolas" charset="0"/>
              </a:rPr>
              <a:t>factorial(4) = 4 * factorial(3)</a:t>
            </a:r>
          </a:p>
        </p:txBody>
      </p:sp>
      <p:grpSp>
        <p:nvGrpSpPr>
          <p:cNvPr id="1127435" name="Group 11"/>
          <p:cNvGrpSpPr>
            <a:grpSpLocks/>
          </p:cNvGrpSpPr>
          <p:nvPr/>
        </p:nvGrpSpPr>
        <p:grpSpPr bwMode="auto">
          <a:xfrm>
            <a:off x="5257800" y="1752600"/>
            <a:ext cx="2514600" cy="1143000"/>
            <a:chOff x="1200" y="672"/>
            <a:chExt cx="1584" cy="720"/>
          </a:xfrm>
        </p:grpSpPr>
        <p:sp>
          <p:nvSpPr>
            <p:cNvPr id="12320" name="Rectangle 12"/>
            <p:cNvSpPr>
              <a:spLocks noChangeArrowheads="1"/>
            </p:cNvSpPr>
            <p:nvPr/>
          </p:nvSpPr>
          <p:spPr bwMode="auto">
            <a:xfrm>
              <a:off x="1344" y="1056"/>
              <a:ext cx="1440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3 * factorial (2)</a:t>
              </a:r>
            </a:p>
          </p:txBody>
        </p:sp>
        <p:grpSp>
          <p:nvGrpSpPr>
            <p:cNvPr id="12321" name="Group 13"/>
            <p:cNvGrpSpPr>
              <a:grpSpLocks/>
            </p:cNvGrpSpPr>
            <p:nvPr/>
          </p:nvGrpSpPr>
          <p:grpSpPr bwMode="auto">
            <a:xfrm>
              <a:off x="1200" y="672"/>
              <a:ext cx="288" cy="384"/>
              <a:chOff x="1200" y="672"/>
              <a:chExt cx="288" cy="384"/>
            </a:xfrm>
          </p:grpSpPr>
          <p:sp>
            <p:nvSpPr>
              <p:cNvPr id="12322" name="Line 14"/>
              <p:cNvSpPr>
                <a:spLocks noChangeShapeType="1"/>
              </p:cNvSpPr>
              <p:nvPr/>
            </p:nvSpPr>
            <p:spPr bwMode="auto">
              <a:xfrm flipV="1">
                <a:off x="1488" y="672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2323" name="Oval 15"/>
              <p:cNvSpPr>
                <a:spLocks noChangeArrowheads="1"/>
              </p:cNvSpPr>
              <p:nvPr/>
            </p:nvSpPr>
            <p:spPr bwMode="auto">
              <a:xfrm>
                <a:off x="1200" y="816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א</a:t>
                </a:r>
                <a:endParaRPr lang="en-US" altLang="en-US" sz="1400" dirty="0"/>
              </a:p>
            </p:txBody>
          </p:sp>
        </p:grpSp>
      </p:grpSp>
      <p:grpSp>
        <p:nvGrpSpPr>
          <p:cNvPr id="1127440" name="Group 16"/>
          <p:cNvGrpSpPr>
            <a:grpSpLocks/>
          </p:cNvGrpSpPr>
          <p:nvPr/>
        </p:nvGrpSpPr>
        <p:grpSpPr bwMode="auto">
          <a:xfrm>
            <a:off x="6019800" y="2730500"/>
            <a:ext cx="2362200" cy="1155700"/>
            <a:chOff x="1344" y="1288"/>
            <a:chExt cx="1488" cy="728"/>
          </a:xfrm>
        </p:grpSpPr>
        <p:sp>
          <p:nvSpPr>
            <p:cNvPr id="12317" name="Rectangle 17"/>
            <p:cNvSpPr>
              <a:spLocks noChangeArrowheads="1"/>
            </p:cNvSpPr>
            <p:nvPr/>
          </p:nvSpPr>
          <p:spPr bwMode="auto">
            <a:xfrm>
              <a:off x="1344" y="1680"/>
              <a:ext cx="1488" cy="336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return 2 * factorial(1)</a:t>
              </a:r>
            </a:p>
          </p:txBody>
        </p:sp>
        <p:sp>
          <p:nvSpPr>
            <p:cNvPr id="12318" name="Line 18"/>
            <p:cNvSpPr>
              <a:spLocks noChangeShapeType="1"/>
            </p:cNvSpPr>
            <p:nvPr/>
          </p:nvSpPr>
          <p:spPr bwMode="auto">
            <a:xfrm flipV="1">
              <a:off x="1799" y="1288"/>
              <a:ext cx="0" cy="384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319" name="Oval 19"/>
            <p:cNvSpPr>
              <a:spLocks noChangeArrowheads="1"/>
            </p:cNvSpPr>
            <p:nvPr/>
          </p:nvSpPr>
          <p:spPr bwMode="auto">
            <a:xfrm>
              <a:off x="1573" y="1426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ב</a:t>
              </a:r>
              <a:endParaRPr lang="en-US" altLang="en-US" sz="1400" dirty="0"/>
            </a:p>
          </p:txBody>
        </p:sp>
      </p:grpSp>
      <p:grpSp>
        <p:nvGrpSpPr>
          <p:cNvPr id="1127448" name="Group 24"/>
          <p:cNvGrpSpPr>
            <a:grpSpLocks/>
          </p:cNvGrpSpPr>
          <p:nvPr/>
        </p:nvGrpSpPr>
        <p:grpSpPr bwMode="auto">
          <a:xfrm>
            <a:off x="7372350" y="3700463"/>
            <a:ext cx="704850" cy="609600"/>
            <a:chOff x="1668" y="1899"/>
            <a:chExt cx="444" cy="384"/>
          </a:xfrm>
        </p:grpSpPr>
        <p:sp>
          <p:nvSpPr>
            <p:cNvPr id="12314" name="Line 25"/>
            <p:cNvSpPr>
              <a:spLocks noChangeShapeType="1"/>
            </p:cNvSpPr>
            <p:nvPr/>
          </p:nvSpPr>
          <p:spPr bwMode="auto">
            <a:xfrm flipV="1">
              <a:off x="1824" y="1899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315" name="Rectangle 26"/>
            <p:cNvSpPr>
              <a:spLocks noChangeArrowheads="1"/>
            </p:cNvSpPr>
            <p:nvPr/>
          </p:nvSpPr>
          <p:spPr bwMode="auto">
            <a:xfrm>
              <a:off x="1668" y="2064"/>
              <a:ext cx="238" cy="1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400" dirty="0">
                  <a:latin typeface="Consolas" charset="0"/>
                </a:rPr>
                <a:t>1</a:t>
              </a:r>
            </a:p>
          </p:txBody>
        </p:sp>
        <p:sp>
          <p:nvSpPr>
            <p:cNvPr id="12316" name="Oval 27"/>
            <p:cNvSpPr>
              <a:spLocks noChangeArrowheads="1"/>
            </p:cNvSpPr>
            <p:nvPr/>
          </p:nvSpPr>
          <p:spPr bwMode="auto">
            <a:xfrm>
              <a:off x="1968" y="2064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ד</a:t>
              </a:r>
              <a:endParaRPr lang="en-US" altLang="en-US" sz="1400" dirty="0"/>
            </a:p>
          </p:txBody>
        </p:sp>
      </p:grpSp>
      <p:grpSp>
        <p:nvGrpSpPr>
          <p:cNvPr id="1127452" name="Group 28"/>
          <p:cNvGrpSpPr>
            <a:grpSpLocks/>
          </p:cNvGrpSpPr>
          <p:nvPr/>
        </p:nvGrpSpPr>
        <p:grpSpPr bwMode="auto">
          <a:xfrm>
            <a:off x="6837877" y="2726532"/>
            <a:ext cx="781050" cy="609600"/>
            <a:chOff x="1668" y="1296"/>
            <a:chExt cx="492" cy="384"/>
          </a:xfrm>
        </p:grpSpPr>
        <p:sp>
          <p:nvSpPr>
            <p:cNvPr id="12311" name="Line 29"/>
            <p:cNvSpPr>
              <a:spLocks noChangeShapeType="1"/>
            </p:cNvSpPr>
            <p:nvPr/>
          </p:nvSpPr>
          <p:spPr bwMode="auto">
            <a:xfrm flipV="1">
              <a:off x="1824" y="1296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312" name="Rectangle 30"/>
            <p:cNvSpPr>
              <a:spLocks noChangeArrowheads="1"/>
            </p:cNvSpPr>
            <p:nvPr/>
          </p:nvSpPr>
          <p:spPr bwMode="auto">
            <a:xfrm>
              <a:off x="1668" y="1440"/>
              <a:ext cx="238" cy="1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400" dirty="0">
                  <a:latin typeface="Consolas" charset="0"/>
                </a:rPr>
                <a:t>2</a:t>
              </a:r>
            </a:p>
          </p:txBody>
        </p:sp>
        <p:sp>
          <p:nvSpPr>
            <p:cNvPr id="12313" name="Oval 31"/>
            <p:cNvSpPr>
              <a:spLocks noChangeArrowheads="1"/>
            </p:cNvSpPr>
            <p:nvPr/>
          </p:nvSpPr>
          <p:spPr bwMode="auto">
            <a:xfrm>
              <a:off x="2016" y="1440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ה</a:t>
              </a:r>
              <a:endParaRPr lang="en-US" altLang="en-US" sz="1400" dirty="0"/>
            </a:p>
          </p:txBody>
        </p:sp>
      </p:grpSp>
      <p:grpSp>
        <p:nvGrpSpPr>
          <p:cNvPr id="1127456" name="Group 32"/>
          <p:cNvGrpSpPr>
            <a:grpSpLocks/>
          </p:cNvGrpSpPr>
          <p:nvPr/>
        </p:nvGrpSpPr>
        <p:grpSpPr bwMode="auto">
          <a:xfrm>
            <a:off x="5943600" y="1752600"/>
            <a:ext cx="838200" cy="609600"/>
            <a:chOff x="1632" y="672"/>
            <a:chExt cx="528" cy="384"/>
          </a:xfrm>
        </p:grpSpPr>
        <p:sp>
          <p:nvSpPr>
            <p:cNvPr id="12308" name="Line 33"/>
            <p:cNvSpPr>
              <a:spLocks noChangeShapeType="1"/>
            </p:cNvSpPr>
            <p:nvPr/>
          </p:nvSpPr>
          <p:spPr bwMode="auto">
            <a:xfrm flipV="1">
              <a:off x="1824" y="672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309" name="Rectangle 34"/>
            <p:cNvSpPr>
              <a:spLocks noChangeArrowheads="1"/>
            </p:cNvSpPr>
            <p:nvPr/>
          </p:nvSpPr>
          <p:spPr bwMode="auto">
            <a:xfrm>
              <a:off x="1632" y="816"/>
              <a:ext cx="297" cy="1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 </a:t>
              </a:r>
              <a:r>
                <a:rPr lang="en-US" altLang="en-US" sz="1400" dirty="0">
                  <a:latin typeface="Consolas" charset="0"/>
                </a:rPr>
                <a:t>6</a:t>
              </a:r>
            </a:p>
          </p:txBody>
        </p:sp>
        <p:sp>
          <p:nvSpPr>
            <p:cNvPr id="12310" name="Oval 35"/>
            <p:cNvSpPr>
              <a:spLocks noChangeArrowheads="1"/>
            </p:cNvSpPr>
            <p:nvPr/>
          </p:nvSpPr>
          <p:spPr bwMode="auto">
            <a:xfrm>
              <a:off x="2016" y="816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ו</a:t>
              </a:r>
              <a:endParaRPr lang="en-US" altLang="en-US" sz="1400" dirty="0"/>
            </a:p>
          </p:txBody>
        </p:sp>
      </p:grp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6477000" y="3733800"/>
            <a:ext cx="1905000" cy="1143000"/>
            <a:chOff x="6248400" y="3352800"/>
            <a:chExt cx="1905000" cy="1143000"/>
          </a:xfrm>
        </p:grpSpPr>
        <p:sp>
          <p:nvSpPr>
            <p:cNvPr id="12305" name="Line 22"/>
            <p:cNvSpPr>
              <a:spLocks noChangeShapeType="1"/>
            </p:cNvSpPr>
            <p:nvPr/>
          </p:nvSpPr>
          <p:spPr bwMode="auto">
            <a:xfrm flipV="1">
              <a:off x="7010400" y="3352800"/>
              <a:ext cx="0" cy="609600"/>
            </a:xfrm>
            <a:prstGeom prst="line">
              <a:avLst/>
            </a:prstGeom>
            <a:noFill/>
            <a:ln w="25400">
              <a:solidFill>
                <a:srgbClr val="000080"/>
              </a:solidFill>
              <a:prstDash val="sysDot"/>
              <a:round/>
              <a:headEnd type="triangle" w="med" len="med"/>
              <a:tailEnd type="non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306" name="Oval 23"/>
            <p:cNvSpPr>
              <a:spLocks noChangeArrowheads="1"/>
            </p:cNvSpPr>
            <p:nvPr/>
          </p:nvSpPr>
          <p:spPr bwMode="auto">
            <a:xfrm>
              <a:off x="6629400" y="3589339"/>
              <a:ext cx="228600" cy="228600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ג</a:t>
              </a:r>
              <a:endParaRPr lang="en-US" altLang="en-US" sz="1400" dirty="0"/>
            </a:p>
          </p:txBody>
        </p:sp>
        <p:sp>
          <p:nvSpPr>
            <p:cNvPr id="12307" name="Rectangle 39"/>
            <p:cNvSpPr>
              <a:spLocks noChangeArrowheads="1"/>
            </p:cNvSpPr>
            <p:nvPr/>
          </p:nvSpPr>
          <p:spPr bwMode="auto">
            <a:xfrm>
              <a:off x="6248400" y="3962400"/>
              <a:ext cx="1905000" cy="533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57600" tIns="46038" rIns="57600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 </a:t>
              </a:r>
              <a:r>
                <a:rPr lang="en-US" altLang="en-US" sz="1400" dirty="0">
                  <a:latin typeface="Times New Roman" charset="0"/>
                </a:rPr>
                <a:t>base case:</a:t>
              </a:r>
              <a:r>
                <a:rPr lang="en-US" altLang="en-US" sz="1200" dirty="0">
                  <a:latin typeface="Consolas" charset="0"/>
                </a:rPr>
                <a:t> return 1 </a:t>
              </a:r>
            </a:p>
          </p:txBody>
        </p:sp>
      </p:grpSp>
      <p:grpSp>
        <p:nvGrpSpPr>
          <p:cNvPr id="44" name="Group 32"/>
          <p:cNvGrpSpPr>
            <a:grpSpLocks/>
          </p:cNvGrpSpPr>
          <p:nvPr/>
        </p:nvGrpSpPr>
        <p:grpSpPr bwMode="auto">
          <a:xfrm>
            <a:off x="4953000" y="838200"/>
            <a:ext cx="838200" cy="609600"/>
            <a:chOff x="1632" y="672"/>
            <a:chExt cx="528" cy="384"/>
          </a:xfrm>
        </p:grpSpPr>
        <p:sp>
          <p:nvSpPr>
            <p:cNvPr id="12302" name="Line 33"/>
            <p:cNvSpPr>
              <a:spLocks noChangeShapeType="1"/>
            </p:cNvSpPr>
            <p:nvPr/>
          </p:nvSpPr>
          <p:spPr bwMode="auto">
            <a:xfrm flipV="1">
              <a:off x="1824" y="672"/>
              <a:ext cx="0" cy="384"/>
            </a:xfrm>
            <a:prstGeom prst="line">
              <a:avLst/>
            </a:prstGeom>
            <a:noFill/>
            <a:ln w="25400">
              <a:solidFill>
                <a:srgbClr val="660033"/>
              </a:solidFill>
              <a:prstDash val="sysDot"/>
              <a:round/>
              <a:headEnd/>
              <a:tailEnd type="triangle" w="lg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 dirty="0"/>
            </a:p>
          </p:txBody>
        </p:sp>
        <p:sp>
          <p:nvSpPr>
            <p:cNvPr id="12303" name="Rectangle 34"/>
            <p:cNvSpPr>
              <a:spLocks noChangeArrowheads="1"/>
            </p:cNvSpPr>
            <p:nvPr/>
          </p:nvSpPr>
          <p:spPr bwMode="auto">
            <a:xfrm>
              <a:off x="1632" y="816"/>
              <a:ext cx="312" cy="1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2075" tIns="10800" rIns="92075" bIns="10800">
              <a:spAutoFit/>
            </a:bodyPr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200" dirty="0">
                  <a:latin typeface="Lucida Console" charset="0"/>
                  <a:ea typeface="Courier New" charset="0"/>
                  <a:cs typeface="Courier New" charset="0"/>
                </a:rPr>
                <a:t> </a:t>
              </a:r>
              <a:r>
                <a:rPr lang="en-US" altLang="en-US" sz="1400" dirty="0">
                  <a:latin typeface="Consolas" charset="0"/>
                </a:rPr>
                <a:t>24</a:t>
              </a:r>
            </a:p>
          </p:txBody>
        </p:sp>
        <p:sp>
          <p:nvSpPr>
            <p:cNvPr id="12304" name="Oval 35"/>
            <p:cNvSpPr>
              <a:spLocks noChangeArrowheads="1"/>
            </p:cNvSpPr>
            <p:nvPr/>
          </p:nvSpPr>
          <p:spPr bwMode="auto">
            <a:xfrm>
              <a:off x="2016" y="816"/>
              <a:ext cx="144" cy="144"/>
            </a:xfrm>
            <a:prstGeom prst="ellipse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>
              <a:lvl1pPr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he-IL" altLang="en-US" sz="1400" dirty="0"/>
                <a:t>ז</a:t>
              </a:r>
              <a:endParaRPr lang="en-US" altLang="en-US" sz="1400" dirty="0"/>
            </a:p>
          </p:txBody>
        </p:sp>
      </p:grpSp>
      <p:sp>
        <p:nvSpPr>
          <p:cNvPr id="7" name="Rectangle 14">
            <a:extLst>
              <a:ext uri="{FF2B5EF4-FFF2-40B4-BE49-F238E27FC236}">
                <a16:creationId xmlns:a16="http://schemas.microsoft.com/office/drawing/2014/main" id="{26D30DB5-A933-1299-42AF-FF72A846F6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263" y="2667000"/>
            <a:ext cx="4572000" cy="243840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public class MyMath {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...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</a:t>
            </a:r>
            <a:r>
              <a:rPr lang="en-US" alt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factorial (n!) of the given n.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public static int </a:t>
            </a:r>
            <a:r>
              <a:rPr lang="en-US" altLang="en-US" sz="1200" b="1" dirty="0">
                <a:latin typeface="Consolas" charset="0"/>
              </a:rPr>
              <a:t>factorial</a:t>
            </a:r>
            <a:r>
              <a:rPr lang="en-US" altLang="en-US" sz="1200" dirty="0">
                <a:latin typeface="Consolas" charset="0"/>
              </a:rPr>
              <a:t>(int n) {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    if (n == 1)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        return 1;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    else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        return n * </a:t>
            </a:r>
            <a:r>
              <a:rPr lang="en-US" altLang="en-US" sz="1200" b="1" dirty="0">
                <a:latin typeface="Consolas" charset="0"/>
              </a:rPr>
              <a:t>factorial</a:t>
            </a:r>
            <a:r>
              <a:rPr lang="en-US" altLang="en-US" sz="1200" dirty="0">
                <a:latin typeface="Consolas" charset="0"/>
              </a:rPr>
              <a:t>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–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}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  <a:endParaRPr lang="en-US" altLang="en-US" sz="1200" dirty="0">
              <a:latin typeface="Lucida Console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83AC7C9-15AC-7413-FB5C-DE83019A7253}"/>
              </a:ext>
            </a:extLst>
          </p:cNvPr>
          <p:cNvGrpSpPr/>
          <p:nvPr/>
        </p:nvGrpSpPr>
        <p:grpSpPr>
          <a:xfrm>
            <a:off x="893763" y="4852159"/>
            <a:ext cx="6774656" cy="1809750"/>
            <a:chOff x="893763" y="4852159"/>
            <a:chExt cx="6774656" cy="1809750"/>
          </a:xfrm>
        </p:grpSpPr>
        <p:sp>
          <p:nvSpPr>
            <p:cNvPr id="9" name="Rectangle 14">
              <a:extLst>
                <a:ext uri="{FF2B5EF4-FFF2-40B4-BE49-F238E27FC236}">
                  <a16:creationId xmlns:a16="http://schemas.microsoft.com/office/drawing/2014/main" id="{28C2494C-5556-7453-F080-2CFC9D5CDB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3763" y="4852159"/>
              <a:ext cx="5126037" cy="13716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0" tIns="0" rIns="0" bIns="0" anchor="ctr"/>
            <a:lstStyle/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solidFill>
                    <a:srgbClr val="4D9072"/>
                  </a:solidFill>
                  <a:latin typeface="Consolas" charset="0"/>
                  <a:ea typeface="Consolas" charset="0"/>
                  <a:cs typeface="Consolas" charset="0"/>
                </a:rPr>
                <a:t>  </a:t>
              </a: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public class Foo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     ...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     System.out.println("4! = " +  MyMath.factorial(4));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     System.out.println("10! = " + MyMath.factorial(10));</a:t>
              </a:r>
            </a:p>
            <a:p>
              <a:pPr>
                <a:spcBef>
                  <a:spcPts val="600"/>
                </a:spcBef>
                <a:defRPr/>
              </a:pPr>
              <a:r>
                <a:rPr lang="en-US" sz="1200" dirty="0">
                  <a:latin typeface="Consolas" charset="0"/>
                  <a:ea typeface="Consolas" charset="0"/>
                  <a:cs typeface="Consolas" charset="0"/>
                </a:rPr>
                <a:t>     ... </a:t>
              </a:r>
            </a:p>
          </p:txBody>
        </p:sp>
        <p:sp>
          <p:nvSpPr>
            <p:cNvPr id="10" name="Rectangle 14">
              <a:extLst>
                <a:ext uri="{FF2B5EF4-FFF2-40B4-BE49-F238E27FC236}">
                  <a16:creationId xmlns:a16="http://schemas.microsoft.com/office/drawing/2014/main" id="{6F18D6A7-3246-6CC0-130D-8076D2BF48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14219" y="5633209"/>
              <a:ext cx="1854200" cy="10287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226800" rIns="165600" bIns="262800" anchor="ctr"/>
            <a:lstStyle/>
            <a:p>
              <a:pPr>
                <a:spcBef>
                  <a:spcPts val="900"/>
                </a:spcBef>
                <a:defRPr/>
              </a:pPr>
              <a:r>
                <a:rPr lang="en-US" sz="1200" b="1" dirty="0">
                  <a:solidFill>
                    <a:srgbClr val="000000"/>
                  </a:solidFill>
                  <a:latin typeface="Consolas" charset="0"/>
                  <a:ea typeface="Consolas" charset="0"/>
                  <a:cs typeface="Consolas" charset="0"/>
                </a:rPr>
                <a:t>% java Foo</a:t>
              </a:r>
            </a:p>
            <a:p>
              <a:pPr>
                <a:spcBef>
                  <a:spcPts val="900"/>
                </a:spcBef>
                <a:defRPr/>
              </a:pPr>
              <a:r>
                <a:rPr lang="en-US" sz="1200" dirty="0">
                  <a:solidFill>
                    <a:srgbClr val="000000"/>
                  </a:solidFill>
                  <a:latin typeface="Consolas" charset="0"/>
                  <a:ea typeface="Consolas" charset="0"/>
                  <a:cs typeface="Consolas" charset="0"/>
                </a:rPr>
                <a:t>4! = 24</a:t>
              </a:r>
            </a:p>
            <a:p>
              <a:pPr>
                <a:spcBef>
                  <a:spcPts val="900"/>
                </a:spcBef>
                <a:defRPr/>
              </a:pPr>
              <a:r>
                <a:rPr lang="en-US" sz="1200" dirty="0">
                  <a:solidFill>
                    <a:srgbClr val="000000"/>
                  </a:solidFill>
                  <a:latin typeface="Consolas" charset="0"/>
                  <a:ea typeface="Consolas" charset="0"/>
                  <a:cs typeface="Consolas" charset="0"/>
                </a:rPr>
                <a:t>10! = 3628800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6858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427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760E63FB-1A9D-14DD-9A6F-48D76C6F7A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731" y="2478087"/>
            <a:ext cx="4124994" cy="3465513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75600" rIns="0" bIns="75600"/>
          <a:lstStyle/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public static void drawH(double x, double y,</a:t>
            </a:r>
            <a:br>
              <a:rPr lang="en-US" sz="1200" dirty="0">
                <a:latin typeface="Consolas"/>
                <a:ea typeface="Monaco"/>
                <a:cs typeface="Consolas"/>
              </a:rPr>
            </a:br>
            <a:r>
              <a:rPr lang="en-US" sz="1200" dirty="0">
                <a:latin typeface="Consolas"/>
                <a:ea typeface="Monaco"/>
                <a:cs typeface="Consolas"/>
              </a:rPr>
              <a:t>                         double size) {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double x0 = x – size/2, x1 = x + size/2;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double y0 = y – size/2, y1 = y + size/2;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the H figure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200" dirty="0">
                <a:latin typeface="Consolas"/>
                <a:ea typeface="Monaco"/>
                <a:cs typeface="Consolas"/>
              </a:rPr>
              <a:t>StdDraw.line(x0, y, x1, y);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StdDraw.line(x0, y0, x0, y1);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StdDraw.line(x1, y0, x1, y1);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4 H figures of half the size, at the</a:t>
            </a:r>
          </a:p>
          <a:p>
            <a:pPr>
              <a:lnSpc>
                <a:spcPts val="1740"/>
              </a:lnSpc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      // four tips of the current H figure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200" dirty="0">
                <a:latin typeface="Consolas"/>
                <a:ea typeface="Monaco"/>
                <a:cs typeface="Consolas"/>
              </a:rPr>
              <a:t>drawH(x0, y0,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drawH(x0, y1,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drawH(x1, y0,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drawH(x1, y1, size/2);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}</a:t>
            </a:r>
          </a:p>
        </p:txBody>
      </p:sp>
      <p:sp>
        <p:nvSpPr>
          <p:cNvPr id="65538" name="TextBox 34"/>
          <p:cNvSpPr txBox="1">
            <a:spLocks noChangeArrowheads="1"/>
          </p:cNvSpPr>
          <p:nvPr/>
        </p:nvSpPr>
        <p:spPr bwMode="auto">
          <a:xfrm>
            <a:off x="-1119188" y="3041650"/>
            <a:ext cx="1857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655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sp>
        <p:nvSpPr>
          <p:cNvPr id="32" name="Rectangle 3">
            <a:extLst>
              <a:ext uri="{FF2B5EF4-FFF2-40B4-BE49-F238E27FC236}">
                <a16:creationId xmlns:a16="http://schemas.microsoft.com/office/drawing/2014/main" id="{8A7E5D42-AE58-E748-84A4-BA092EB4E4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00" y="737564"/>
            <a:ext cx="8305800" cy="315912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r>
              <a:rPr lang="en-US" sz="1800" u="sng" dirty="0">
                <a:latin typeface="Times New Roman"/>
                <a:cs typeface="Times New Roman"/>
              </a:rPr>
              <a:t>Task:</a:t>
            </a:r>
            <a:r>
              <a:rPr lang="en-US" sz="1800" dirty="0">
                <a:latin typeface="Times New Roman"/>
                <a:cs typeface="Times New Roman"/>
              </a:rPr>
              <a:t> draw a “fractal </a:t>
            </a:r>
            <a:r>
              <a:rPr lang="en-US" sz="1800" dirty="0">
                <a:latin typeface="Consolas"/>
                <a:cs typeface="Consolas"/>
              </a:rPr>
              <a:t>H</a:t>
            </a:r>
            <a:r>
              <a:rPr lang="en-US" sz="1800" dirty="0">
                <a:latin typeface="Times New Roman"/>
                <a:cs typeface="Times New Roman"/>
              </a:rPr>
              <a:t> figure”</a:t>
            </a:r>
          </a:p>
        </p:txBody>
      </p:sp>
      <p:sp>
        <p:nvSpPr>
          <p:cNvPr id="26" name="Rectangle 3">
            <a:extLst>
              <a:ext uri="{FF2B5EF4-FFF2-40B4-BE49-F238E27FC236}">
                <a16:creationId xmlns:a16="http://schemas.microsoft.com/office/drawing/2014/main" id="{4DCD0FE2-8B02-F74D-BC1F-619EAD48CD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6754" y="1075247"/>
            <a:ext cx="7843157" cy="1371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66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  <a:cs typeface="ＭＳ Ｐゴシック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rgbClr val="000099"/>
              </a:buClr>
              <a:buSzPct val="65000"/>
              <a:buFont typeface="Wingdings" charset="0"/>
              <a:buChar char="l"/>
              <a:defRPr>
                <a:solidFill>
                  <a:schemeClr val="tx1"/>
                </a:solidFill>
                <a:latin typeface="Arial" charset="0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q"/>
              <a:defRPr>
                <a:solidFill>
                  <a:schemeClr val="tx1"/>
                </a:solidFill>
                <a:latin typeface="Arial" charset="0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0"/>
              <a:buChar char="n"/>
              <a:defRPr>
                <a:solidFill>
                  <a:schemeClr val="tx1"/>
                </a:solidFill>
                <a:latin typeface="Arial" charset="0"/>
                <a:ea typeface="+mn-ea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an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 of a given </a:t>
            </a:r>
            <a:r>
              <a:rPr lang="en-US" sz="1600" i="1" dirty="0">
                <a:latin typeface="Times New Roman"/>
                <a:cs typeface="Times New Roman"/>
              </a:rPr>
              <a:t>size</a:t>
            </a:r>
            <a:r>
              <a:rPr lang="en-US" sz="1600" dirty="0">
                <a:latin typeface="Times New Roman"/>
                <a:cs typeface="Times New Roman"/>
              </a:rPr>
              <a:t>, centered at (</a:t>
            </a:r>
            <a:r>
              <a:rPr lang="en-US" sz="1600" i="1" dirty="0">
                <a:latin typeface="Times New Roman"/>
                <a:cs typeface="Times New Roman"/>
              </a:rPr>
              <a:t>x</a:t>
            </a:r>
            <a:r>
              <a:rPr lang="en-US" sz="1600" spc="240" dirty="0">
                <a:latin typeface="Times New Roman"/>
                <a:cs typeface="Times New Roman"/>
              </a:rPr>
              <a:t>,</a:t>
            </a:r>
            <a:r>
              <a:rPr lang="en-US" sz="1600" i="1" dirty="0">
                <a:latin typeface="Times New Roman"/>
                <a:cs typeface="Times New Roman"/>
              </a:rPr>
              <a:t>y</a:t>
            </a:r>
            <a:r>
              <a:rPr lang="en-US" sz="1600" dirty="0">
                <a:latin typeface="Times New Roman"/>
                <a:cs typeface="Times New Roman"/>
              </a:rPr>
              <a:t>)</a:t>
            </a:r>
            <a:endParaRPr lang="en-US" sz="1600" i="1" dirty="0">
              <a:latin typeface="Times New Roman"/>
              <a:cs typeface="Times New Roman"/>
            </a:endParaRP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the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Draw 4 </a:t>
            </a:r>
            <a:r>
              <a:rPr lang="en-US" sz="1600" dirty="0">
                <a:latin typeface="Consolas"/>
                <a:cs typeface="Consolas"/>
              </a:rPr>
              <a:t>H</a:t>
            </a:r>
            <a:r>
              <a:rPr lang="en-US" sz="1600" dirty="0">
                <a:latin typeface="Times New Roman"/>
                <a:cs typeface="Times New Roman"/>
              </a:rPr>
              <a:t> figures of </a:t>
            </a:r>
            <a:r>
              <a:rPr lang="en-US" sz="1600" i="1" dirty="0">
                <a:latin typeface="Times New Roman"/>
                <a:cs typeface="Times New Roman"/>
              </a:rPr>
              <a:t>half the size</a:t>
            </a:r>
            <a:r>
              <a:rPr lang="en-US" sz="1600" dirty="0">
                <a:latin typeface="Times New Roman"/>
                <a:cs typeface="Times New Roman"/>
              </a:rPr>
              <a:t>, centered at the 4 tips of every H</a:t>
            </a:r>
          </a:p>
          <a:p>
            <a:pPr marL="227013" indent="-227013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Etc.</a:t>
            </a:r>
          </a:p>
          <a:p>
            <a:pPr marL="0" indent="0">
              <a:lnSpc>
                <a:spcPct val="90000"/>
              </a:lnSpc>
              <a:spcBef>
                <a:spcPts val="1200"/>
              </a:spcBef>
              <a:buFont typeface="Wingdings" charset="0"/>
              <a:buNone/>
              <a:defRPr/>
            </a:pPr>
            <a:endParaRPr lang="en-US" sz="1800" dirty="0">
              <a:latin typeface="Times New Roman"/>
              <a:cs typeface="Times New Roman"/>
            </a:endParaRPr>
          </a:p>
        </p:txBody>
      </p:sp>
      <p:sp>
        <p:nvSpPr>
          <p:cNvPr id="34" name="Rounded Rectangular Callout 33">
            <a:extLst>
              <a:ext uri="{FF2B5EF4-FFF2-40B4-BE49-F238E27FC236}">
                <a16:creationId xmlns:a16="http://schemas.microsoft.com/office/drawing/2014/main" id="{C37D6A63-71A7-1840-9588-B36723783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5617148"/>
            <a:ext cx="2366740" cy="741099"/>
          </a:xfrm>
          <a:prstGeom prst="wedgeRoundRectCallout">
            <a:avLst>
              <a:gd name="adj1" fmla="val -46444"/>
              <a:gd name="adj2" fmla="val -104555"/>
              <a:gd name="adj3" fmla="val 1666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300"/>
              </a:spcBef>
            </a:pPr>
            <a:r>
              <a:rPr lang="en-US" altLang="en-US" sz="1600" b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Needed:</a:t>
            </a:r>
            <a:r>
              <a:rPr lang="en-US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“base case”</a:t>
            </a:r>
            <a:br>
              <a:rPr lang="en-US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sz="16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stops the recursion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DE6CC4-5CF2-484B-972E-A79D701274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977" b="2020"/>
          <a:stretch/>
        </p:blipFill>
        <p:spPr>
          <a:xfrm>
            <a:off x="5628990" y="3048000"/>
            <a:ext cx="3045110" cy="3310247"/>
          </a:xfrm>
          <a:prstGeom prst="rect">
            <a:avLst/>
          </a:prstGeom>
          <a:ln>
            <a:solidFill>
              <a:srgbClr val="293973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549C93B-C862-A423-CB62-8361BE323B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5536" y="2512723"/>
            <a:ext cx="1888264" cy="42462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08000" tIns="0" rIns="0" bIns="0" anchor="ctr" anchorCtr="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6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Menlo" charset="0"/>
              </a:rPr>
              <a:t>drawH(.5, .5, .5)</a:t>
            </a:r>
            <a:endParaRPr lang="en-US" altLang="en-US" sz="1200" dirty="0">
              <a:solidFill>
                <a:srgbClr val="000000"/>
              </a:solidFill>
              <a:latin typeface="Consolas" charset="0"/>
            </a:endParaRPr>
          </a:p>
        </p:txBody>
      </p:sp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181CDE2B-5D21-0F4C-B8AA-72AEC11E40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15848" y="4146688"/>
            <a:ext cx="1230455" cy="473198"/>
          </a:xfrm>
          <a:prstGeom prst="wedgeRoundRectCallout">
            <a:avLst>
              <a:gd name="adj1" fmla="val 37603"/>
              <a:gd name="adj2" fmla="val 83263"/>
              <a:gd name="adj3" fmla="val 16667"/>
            </a:avLst>
          </a:prstGeom>
          <a:solidFill>
            <a:schemeClr val="bg1"/>
          </a:solidFill>
          <a:ln w="12700">
            <a:solidFill>
              <a:schemeClr val="bg1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300"/>
              </a:spcBef>
            </a:pPr>
            <a:r>
              <a:rPr lang="en-US" altLang="en-US" sz="14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H-fractal of endless depth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2832F9-0148-5188-925D-4F20927F4909}"/>
              </a:ext>
            </a:extLst>
          </p:cNvPr>
          <p:cNvSpPr txBox="1"/>
          <p:nvPr/>
        </p:nvSpPr>
        <p:spPr>
          <a:xfrm>
            <a:off x="5646300" y="3367665"/>
            <a:ext cx="304511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(we draw an H-fractal in the unit square. The figure is centered at (.5,.5), and its size is 0.5.</a:t>
            </a:r>
          </a:p>
        </p:txBody>
      </p:sp>
    </p:spTree>
    <p:extLst>
      <p:ext uri="{BB962C8B-B14F-4D97-AF65-F5344CB8AC3E}">
        <p14:creationId xmlns:p14="http://schemas.microsoft.com/office/powerpoint/2010/main" val="3942576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02910080-1713-97D3-DC43-B480FE31B2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9901" y="828675"/>
            <a:ext cx="6159499" cy="4981575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75600" rIns="165600" bIns="75600"/>
          <a:lstStyle/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public static void test() {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an H-fractal of depth 3, in the unit square.</a:t>
            </a:r>
          </a:p>
          <a:p>
            <a:pPr>
              <a:lnSpc>
                <a:spcPts val="1740"/>
              </a:lnSpc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      // The figure will be centered at (.5,.5), and its size will be 0.5.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drawH(.5, .5, .5, 3);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}</a:t>
            </a:r>
            <a:endParaRPr lang="en-US" sz="1200" dirty="0">
              <a:solidFill>
                <a:srgbClr val="4D9072"/>
              </a:solidFill>
              <a:latin typeface="Consolas"/>
              <a:ea typeface="Monaco"/>
              <a:cs typeface="Consolas"/>
            </a:endParaRPr>
          </a:p>
          <a:p>
            <a:pPr>
              <a:lnSpc>
                <a:spcPts val="1740"/>
              </a:lnSpc>
              <a:defRPr/>
            </a:pPr>
            <a:endParaRPr lang="en-US" sz="1200" dirty="0">
              <a:solidFill>
                <a:srgbClr val="4D9072"/>
              </a:solidFill>
              <a:latin typeface="Consolas"/>
              <a:ea typeface="Monaco"/>
              <a:cs typeface="Consolas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989" y="3048000"/>
            <a:ext cx="3054350" cy="33035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8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415C10B9-33D2-404E-A8DB-0D3D45FD2B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1545" y="2047414"/>
            <a:ext cx="1154255" cy="625565"/>
          </a:xfrm>
          <a:prstGeom prst="wedgeRoundRectCallout">
            <a:avLst>
              <a:gd name="adj1" fmla="val -35960"/>
              <a:gd name="adj2" fmla="val 100830"/>
              <a:gd name="adj3" fmla="val 16667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3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H-fractal of depth n = 3</a:t>
            </a:r>
          </a:p>
        </p:txBody>
      </p:sp>
    </p:spTree>
    <p:extLst>
      <p:ext uri="{BB962C8B-B14F-4D97-AF65-F5344CB8AC3E}">
        <p14:creationId xmlns:p14="http://schemas.microsoft.com/office/powerpoint/2010/main" val="39013291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2"/>
          <p:cNvSpPr>
            <a:spLocks noChangeArrowheads="1"/>
          </p:cNvSpPr>
          <p:nvPr/>
        </p:nvSpPr>
        <p:spPr bwMode="auto">
          <a:xfrm>
            <a:off x="469901" y="828675"/>
            <a:ext cx="6159499" cy="4981575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75600" rIns="165600" bIns="75600"/>
          <a:lstStyle/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public static void test() {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an H-fractal of depth 3, in the unit square.</a:t>
            </a:r>
          </a:p>
          <a:p>
            <a:pPr>
              <a:lnSpc>
                <a:spcPts val="1740"/>
              </a:lnSpc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      // The figure will be centered at (.5,.5), and its size will be 0.5.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drawH(.5, .5, .5, 3);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}</a:t>
            </a:r>
            <a:endParaRPr lang="en-US" sz="1200" dirty="0">
              <a:solidFill>
                <a:srgbClr val="4D9072"/>
              </a:solidFill>
              <a:latin typeface="Consolas"/>
              <a:ea typeface="Monaco"/>
              <a:cs typeface="Consolas"/>
            </a:endParaRPr>
          </a:p>
          <a:p>
            <a:pPr>
              <a:lnSpc>
                <a:spcPts val="1740"/>
              </a:lnSpc>
              <a:defRPr/>
            </a:pPr>
            <a:endParaRPr lang="en-US" sz="1200" dirty="0">
              <a:solidFill>
                <a:srgbClr val="4D9072"/>
              </a:solidFill>
              <a:latin typeface="Consolas"/>
              <a:ea typeface="Monaco"/>
              <a:cs typeface="Consolas"/>
            </a:endParaRPr>
          </a:p>
          <a:p>
            <a:pPr>
              <a:lnSpc>
                <a:spcPts val="1740"/>
              </a:lnSpc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Draws an H-fractal, centered at x,y, of the given size and depth.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public static void drawH(double x, double y, double size,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int n</a:t>
            </a:r>
            <a:r>
              <a:rPr lang="en-US" sz="1200" dirty="0">
                <a:latin typeface="Consolas"/>
                <a:ea typeface="Monaco"/>
                <a:cs typeface="Consolas"/>
              </a:rPr>
              <a:t>) {</a:t>
            </a:r>
          </a:p>
          <a:p>
            <a:pPr>
              <a:lnSpc>
                <a:spcPts val="1740"/>
              </a:lnSpc>
              <a:defRPr/>
            </a:pPr>
            <a:r>
              <a:rPr lang="en-US" sz="1200" b="1" dirty="0">
                <a:latin typeface="Consolas"/>
                <a:ea typeface="Monaco"/>
                <a:cs typeface="Consolas"/>
              </a:rPr>
              <a:t>  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if (n == 0) return;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double x0 = x - size/2, x1 = x + size/2;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double y0 = y - size/2, y1 = y + size/2;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the H figure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200" dirty="0">
                <a:latin typeface="Consolas"/>
                <a:ea typeface="Monaco"/>
                <a:cs typeface="Consolas"/>
              </a:rPr>
              <a:t>StdDraw.line(x0, y, x1, y);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StdDraw.line(x0, y0, x0, y1);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StdDraw.line(x1, y0, x1, y1);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// Draws 4 H figures of half the size,</a:t>
            </a:r>
          </a:p>
          <a:p>
            <a:pPr>
              <a:lnSpc>
                <a:spcPts val="1740"/>
              </a:lnSpc>
              <a:defRPr/>
            </a:pPr>
            <a:r>
              <a:rPr 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Monaco"/>
                <a:cs typeface="Times New Roman" panose="02020603050405020304" pitchFamily="18" charset="0"/>
              </a:rPr>
              <a:t>      // located at the 4 tips of the current H figure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200" dirty="0">
                <a:latin typeface="Consolas"/>
                <a:ea typeface="Monaco"/>
                <a:cs typeface="Consolas"/>
              </a:rPr>
              <a:t>drawH(x0, y0, size/2,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n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–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1</a:t>
            </a:r>
            <a:r>
              <a:rPr lang="en-US" sz="1200" dirty="0">
                <a:latin typeface="Consolas"/>
                <a:ea typeface="Monaco"/>
                <a:cs typeface="Consolas"/>
              </a:rPr>
              <a:t>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drawH(x0, y1, size/2,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n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–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1</a:t>
            </a:r>
            <a:r>
              <a:rPr lang="en-US" sz="1200" dirty="0">
                <a:latin typeface="Consolas"/>
                <a:ea typeface="Monaco"/>
                <a:cs typeface="Consolas"/>
              </a:rPr>
              <a:t>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drawH(x1, y0, size/2,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n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–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1</a:t>
            </a:r>
            <a:r>
              <a:rPr lang="en-US" sz="1200" dirty="0">
                <a:latin typeface="Consolas"/>
                <a:ea typeface="Monaco"/>
                <a:cs typeface="Consolas"/>
              </a:rPr>
              <a:t>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   drawH(x1, y1, size/2,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n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–</a:t>
            </a:r>
            <a:r>
              <a:rPr lang="en-US" sz="8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200" b="1" dirty="0">
                <a:solidFill>
                  <a:srgbClr val="114FFB"/>
                </a:solidFill>
                <a:latin typeface="Consolas"/>
                <a:ea typeface="Monaco"/>
                <a:cs typeface="Consolas"/>
              </a:rPr>
              <a:t>1</a:t>
            </a:r>
            <a:r>
              <a:rPr lang="en-US" sz="1200" dirty="0">
                <a:latin typeface="Consolas"/>
                <a:ea typeface="Monaco"/>
                <a:cs typeface="Consolas"/>
              </a:rPr>
              <a:t>);</a:t>
            </a:r>
          </a:p>
          <a:p>
            <a:pPr>
              <a:lnSpc>
                <a:spcPts val="1740"/>
              </a:lnSpc>
              <a:defRPr/>
            </a:pPr>
            <a:r>
              <a:rPr lang="en-US" sz="1200" dirty="0">
                <a:latin typeface="Consolas"/>
                <a:ea typeface="Monaco"/>
                <a:cs typeface="Consolas"/>
              </a:rPr>
              <a:t>}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8989" y="3048000"/>
            <a:ext cx="3054350" cy="3303587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2998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8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Fractal drawing</a:t>
            </a: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20B9E549-CD95-BC94-5C6C-4466BD962A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1545" y="2047414"/>
            <a:ext cx="1154255" cy="625565"/>
          </a:xfrm>
          <a:prstGeom prst="wedgeRoundRectCallout">
            <a:avLst>
              <a:gd name="adj1" fmla="val -35960"/>
              <a:gd name="adj2" fmla="val 100830"/>
              <a:gd name="adj3" fmla="val 16667"/>
            </a:avLst>
          </a:prstGeom>
          <a:solidFill>
            <a:schemeClr val="bg1"/>
          </a:solidFill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300"/>
              </a:spcBef>
            </a:pPr>
            <a:r>
              <a:rPr lang="en-US" alt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H-fractal of depth n = 3</a:t>
            </a:r>
          </a:p>
        </p:txBody>
      </p:sp>
    </p:spTree>
    <p:extLst>
      <p:ext uri="{BB962C8B-B14F-4D97-AF65-F5344CB8AC3E}">
        <p14:creationId xmlns:p14="http://schemas.microsoft.com/office/powerpoint/2010/main" val="1198052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3038" y="1166813"/>
            <a:ext cx="3713162" cy="167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0775" y="3048000"/>
            <a:ext cx="4251325" cy="318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Fractal trees</a:t>
            </a:r>
          </a:p>
        </p:txBody>
      </p:sp>
    </p:spTree>
    <p:extLst>
      <p:ext uri="{BB962C8B-B14F-4D97-AF65-F5344CB8AC3E}">
        <p14:creationId xmlns:p14="http://schemas.microsoft.com/office/powerpoint/2010/main" val="310465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62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25" y="763588"/>
            <a:ext cx="7848600" cy="5886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Fractal trees, with noise</a:t>
            </a:r>
          </a:p>
        </p:txBody>
      </p:sp>
    </p:spTree>
    <p:extLst>
      <p:ext uri="{BB962C8B-B14F-4D97-AF65-F5344CB8AC3E}">
        <p14:creationId xmlns:p14="http://schemas.microsoft.com/office/powerpoint/2010/main" val="40642685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Computer generated landscapes</a:t>
            </a:r>
          </a:p>
        </p:txBody>
      </p:sp>
      <p:pic>
        <p:nvPicPr>
          <p:cNvPr id="94211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45" b="4045"/>
          <a:stretch>
            <a:fillRect/>
          </a:stretch>
        </p:blipFill>
        <p:spPr>
          <a:xfrm>
            <a:off x="441325" y="839788"/>
            <a:ext cx="8270875" cy="5700712"/>
          </a:xfrm>
        </p:spPr>
      </p:pic>
    </p:spTree>
    <p:extLst>
      <p:ext uri="{BB962C8B-B14F-4D97-AF65-F5344CB8AC3E}">
        <p14:creationId xmlns:p14="http://schemas.microsoft.com/office/powerpoint/2010/main" val="129599308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0405F91-F9A6-5E4E-A346-00F2D1C4E2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" y="1285875"/>
            <a:ext cx="5889625" cy="4810125"/>
          </a:xfrm>
        </p:spPr>
        <p:txBody>
          <a:bodyPr/>
          <a:lstStyle/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functions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Factorial</a:t>
            </a: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String processing</a:t>
            </a: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Fibonacci</a:t>
            </a: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Power</a:t>
            </a:r>
          </a:p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procedures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Printing</a:t>
            </a: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Fractals</a:t>
            </a:r>
          </a:p>
          <a:p>
            <a:pPr marL="668338" lvl="1" indent="-273050">
              <a:spcBef>
                <a:spcPts val="1800"/>
              </a:spcBef>
              <a:buClrTx/>
              <a:buFont typeface="Wingdings" charset="2"/>
              <a:buChar char="Ø"/>
            </a:pPr>
            <a:r>
              <a:rPr lang="en-US" altLang="en-US" sz="1600" dirty="0">
                <a:ea typeface="ＭＳ Ｐゴシック" charset="-128"/>
              </a:rPr>
              <a:t>Permutations</a:t>
            </a:r>
          </a:p>
        </p:txBody>
      </p:sp>
      <p:sp>
        <p:nvSpPr>
          <p:cNvPr id="1843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Plan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86D90B43-077F-C24A-8AD9-DC3B34075F29}"/>
              </a:ext>
            </a:extLst>
          </p:cNvPr>
          <p:cNvSpPr/>
          <p:nvPr/>
        </p:nvSpPr>
        <p:spPr bwMode="auto">
          <a:xfrm>
            <a:off x="1447800" y="5105400"/>
            <a:ext cx="465137" cy="377825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200" dirty="0">
              <a:latin typeface="Comic Sans MS" charset="0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51629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Permutations</a:t>
            </a:r>
          </a:p>
        </p:txBody>
      </p:sp>
      <p:sp>
        <p:nvSpPr>
          <p:cNvPr id="55299" name="Rectangle 3"/>
          <p:cNvSpPr txBox="1">
            <a:spLocks noChangeArrowheads="1"/>
          </p:cNvSpPr>
          <p:nvPr/>
        </p:nvSpPr>
        <p:spPr bwMode="auto">
          <a:xfrm>
            <a:off x="5754688" y="835025"/>
            <a:ext cx="2859087" cy="34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ct val="90000"/>
              </a:lnSpc>
              <a:spcBef>
                <a:spcPts val="1200"/>
              </a:spcBef>
              <a:buFont typeface="Wingdings" charset="2"/>
              <a:buNone/>
            </a:pPr>
            <a:r>
              <a:rPr lang="en-US" altLang="en-US" sz="1400" dirty="0">
                <a:latin typeface="Consolas" charset="0"/>
              </a:rPr>
              <a:t>listPerms(</a:t>
            </a:r>
            <a:r>
              <a:rPr lang="en-US" altLang="en-US" sz="1400" dirty="0">
                <a:solidFill>
                  <a:srgbClr val="000000"/>
                </a:solidFill>
                <a:latin typeface="Consolas" charset="0"/>
              </a:rPr>
              <a:t>"abcd"):</a:t>
            </a:r>
            <a:r>
              <a:rPr lang="en-US" altLang="en-US" sz="1400" dirty="0">
                <a:latin typeface="Consolas" charset="0"/>
              </a:rPr>
              <a:t> </a:t>
            </a:r>
            <a:endParaRPr lang="en-US" altLang="en-US" sz="1400" dirty="0">
              <a:solidFill>
                <a:srgbClr val="000000"/>
              </a:solidFill>
              <a:latin typeface="Consolas" charset="0"/>
            </a:endParaRPr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6357938" y="1225550"/>
            <a:ext cx="990600" cy="5257800"/>
          </a:xfrm>
          <a:prstGeom prst="rect">
            <a:avLst/>
          </a:prstGeom>
          <a:solidFill>
            <a:schemeClr val="bg1"/>
          </a:solidFill>
          <a:ln w="1587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2880" tIns="91440" rIns="0" bIns="91440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abcd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abdc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acbd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acdb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adbc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adcb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bacd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badc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bcad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bcda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bdac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bdca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cabd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cadb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cbad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cbda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cdab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cdba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dabc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dacb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dbac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dbca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dcab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dcba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D8BDDE5-B8D8-9F43-90DD-B806C65F9BEA}"/>
              </a:ext>
            </a:extLst>
          </p:cNvPr>
          <p:cNvGrpSpPr/>
          <p:nvPr/>
        </p:nvGrpSpPr>
        <p:grpSpPr>
          <a:xfrm>
            <a:off x="6229350" y="2627313"/>
            <a:ext cx="1281113" cy="2528887"/>
            <a:chOff x="6229350" y="2627313"/>
            <a:chExt cx="1281113" cy="2528887"/>
          </a:xfrm>
        </p:grpSpPr>
        <p:cxnSp>
          <p:nvCxnSpPr>
            <p:cNvPr id="55301" name="Straight Connector 3"/>
            <p:cNvCxnSpPr>
              <a:cxnSpLocks noChangeShapeType="1"/>
            </p:cNvCxnSpPr>
            <p:nvPr/>
          </p:nvCxnSpPr>
          <p:spPr bwMode="auto">
            <a:xfrm>
              <a:off x="6229350" y="2627313"/>
              <a:ext cx="12811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302" name="Straight Connector 13"/>
            <p:cNvCxnSpPr>
              <a:cxnSpLocks noChangeShapeType="1"/>
            </p:cNvCxnSpPr>
            <p:nvPr/>
          </p:nvCxnSpPr>
          <p:spPr bwMode="auto">
            <a:xfrm>
              <a:off x="6229350" y="3863975"/>
              <a:ext cx="12811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5303" name="Straight Connector 14"/>
            <p:cNvCxnSpPr>
              <a:cxnSpLocks noChangeShapeType="1"/>
            </p:cNvCxnSpPr>
            <p:nvPr/>
          </p:nvCxnSpPr>
          <p:spPr bwMode="auto">
            <a:xfrm>
              <a:off x="6229350" y="5156200"/>
              <a:ext cx="1281113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495300" y="695325"/>
            <a:ext cx="46101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2200"/>
              </a:lnSpc>
              <a:buClr>
                <a:schemeClr val="bg1"/>
              </a:buClr>
            </a:pPr>
            <a:r>
              <a:rPr lang="en-US" altLang="en-US" sz="1800" u="sng" dirty="0">
                <a:latin typeface="Times New Roman" charset="0"/>
              </a:rPr>
              <a:t>Recursive insight</a:t>
            </a:r>
            <a:endParaRPr lang="en-US" altLang="en-US" sz="1800" dirty="0">
              <a:solidFill>
                <a:srgbClr val="000000"/>
              </a:solidFill>
              <a:latin typeface="Consolas" charset="0"/>
            </a:endParaRPr>
          </a:p>
          <a:p>
            <a:pPr marL="361950" indent="-227013">
              <a:lnSpc>
                <a:spcPts val="2200"/>
              </a:lnSpc>
              <a:spcBef>
                <a:spcPts val="1200"/>
              </a:spcBef>
              <a:buClrTx/>
              <a:buSzPct val="100000"/>
              <a:buFont typeface="Arial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List all the strings that start with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"a"</a:t>
            </a:r>
            <a:r>
              <a:rPr lang="en-US" altLang="en-US" sz="1800" dirty="0">
                <a:solidFill>
                  <a:srgbClr val="000000"/>
                </a:solidFill>
                <a:latin typeface="Times New Roman" charset="0"/>
                <a:ea typeface="Consolas" charset="0"/>
                <a:cs typeface="Times New Roman" charset="0"/>
              </a:rPr>
              <a:t>,</a:t>
            </a:r>
            <a:br>
              <a:rPr lang="en-US" altLang="en-US" sz="1800" dirty="0">
                <a:solidFill>
                  <a:srgbClr val="000000"/>
                </a:solidFill>
                <a:latin typeface="Times New Roman" charset="0"/>
                <a:ea typeface="Consolas" charset="0"/>
                <a:cs typeface="Times New Roman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followed by all the permutations of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"bcd"</a:t>
            </a:r>
          </a:p>
          <a:p>
            <a:pPr marL="361950" indent="-227013">
              <a:lnSpc>
                <a:spcPts val="2200"/>
              </a:lnSpc>
              <a:spcBef>
                <a:spcPts val="1200"/>
              </a:spcBef>
              <a:buClrTx/>
              <a:buSzPct val="100000"/>
              <a:buFont typeface="Arial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List all the strings that start with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"b"</a:t>
            </a:r>
            <a:r>
              <a:rPr lang="en-US" altLang="en-US" dirty="0">
                <a:solidFill>
                  <a:srgbClr val="000000"/>
                </a:solidFill>
                <a:latin typeface="Times New Roman" charset="0"/>
              </a:rPr>
              <a:t>,</a:t>
            </a:r>
            <a:br>
              <a:rPr lang="en-US" altLang="en-US" dirty="0">
                <a:solidFill>
                  <a:srgbClr val="000000"/>
                </a:solidFill>
                <a:latin typeface="Times New Roman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followed by all the permutations of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"acd"</a:t>
            </a:r>
            <a:endParaRPr lang="en-US" altLang="en-US" sz="1200" dirty="0">
              <a:solidFill>
                <a:srgbClr val="000000"/>
              </a:solidFill>
              <a:latin typeface="Times New Roman" charset="0"/>
            </a:endParaRPr>
          </a:p>
          <a:p>
            <a:pPr marL="361950" indent="-227013">
              <a:lnSpc>
                <a:spcPts val="2200"/>
              </a:lnSpc>
              <a:spcBef>
                <a:spcPts val="1200"/>
              </a:spcBef>
              <a:buClrTx/>
              <a:buSzPct val="100000"/>
              <a:buFont typeface="Arial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List all the strings that start with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"c"</a:t>
            </a:r>
            <a:r>
              <a:rPr lang="en-US" altLang="en-US" dirty="0">
                <a:solidFill>
                  <a:srgbClr val="000000"/>
                </a:solidFill>
                <a:latin typeface="Times New Roman" charset="0"/>
              </a:rPr>
              <a:t>,</a:t>
            </a:r>
            <a:br>
              <a:rPr lang="en-US" altLang="en-US" dirty="0">
                <a:solidFill>
                  <a:srgbClr val="000000"/>
                </a:solidFill>
                <a:latin typeface="Times New Roman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followed by all the permutations of </a:t>
            </a:r>
            <a:r>
              <a:rPr lang="en-US" altLang="en-US" sz="1100" dirty="0">
                <a:solidFill>
                  <a:srgbClr val="000000"/>
                </a:solidFill>
                <a:latin typeface="Consolas" charset="0"/>
              </a:rPr>
              <a:t>"abd"</a:t>
            </a:r>
            <a:endParaRPr lang="en-US" altLang="en-US" sz="1100" dirty="0">
              <a:solidFill>
                <a:srgbClr val="000000"/>
              </a:solidFill>
              <a:latin typeface="Times New Roman" charset="0"/>
            </a:endParaRPr>
          </a:p>
          <a:p>
            <a:pPr marL="361950" indent="-227013">
              <a:lnSpc>
                <a:spcPts val="2200"/>
              </a:lnSpc>
              <a:spcBef>
                <a:spcPts val="1200"/>
              </a:spcBef>
              <a:buClrTx/>
              <a:buSzPct val="100000"/>
              <a:buFont typeface="Arial" charset="0"/>
              <a:buChar char="•"/>
            </a:pP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List all the strings that start with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"d"</a:t>
            </a:r>
            <a:r>
              <a:rPr lang="en-US" altLang="en-US" dirty="0">
                <a:solidFill>
                  <a:srgbClr val="000000"/>
                </a:solidFill>
                <a:latin typeface="Times New Roman" charset="0"/>
              </a:rPr>
              <a:t>,</a:t>
            </a:r>
            <a:br>
              <a:rPr lang="en-US" altLang="en-US" dirty="0">
                <a:solidFill>
                  <a:srgbClr val="000000"/>
                </a:solidFill>
                <a:latin typeface="Times New Roman" charset="0"/>
              </a:rPr>
            </a:br>
            <a:r>
              <a:rPr lang="en-US" altLang="en-US" sz="1800" dirty="0">
                <a:solidFill>
                  <a:srgbClr val="000000"/>
                </a:solidFill>
                <a:latin typeface="Times New Roman" charset="0"/>
              </a:rPr>
              <a:t>followed by all the permutations of 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"abc"</a:t>
            </a:r>
            <a:endParaRPr lang="en-US" altLang="en-US" sz="1200" dirty="0">
              <a:solidFill>
                <a:srgbClr val="000000"/>
              </a:solidFill>
              <a:latin typeface="Times New Roman" charset="0"/>
            </a:endParaRPr>
          </a:p>
          <a:p>
            <a:pPr>
              <a:lnSpc>
                <a:spcPts val="2200"/>
              </a:lnSpc>
              <a:spcBef>
                <a:spcPts val="1200"/>
              </a:spcBef>
              <a:buClrTx/>
              <a:buSzPct val="100000"/>
              <a:buFont typeface="Arial" charset="0"/>
              <a:buChar char="•"/>
            </a:pPr>
            <a:endParaRPr lang="en-US" altLang="en-US" sz="1800" dirty="0">
              <a:solidFill>
                <a:srgbClr val="000000"/>
              </a:solidFill>
              <a:latin typeface="Times New Roman" charset="0"/>
            </a:endParaRPr>
          </a:p>
          <a:p>
            <a:endParaRPr lang="en-US" altLang="en-US" sz="1800" dirty="0">
              <a:solidFill>
                <a:srgbClr val="000000"/>
              </a:solidFill>
              <a:latin typeface="Times New Roman" charset="0"/>
            </a:endParaRPr>
          </a:p>
          <a:p>
            <a:endParaRPr lang="en-US" altLang="en-US" sz="1800" dirty="0">
              <a:solidFill>
                <a:srgbClr val="000000"/>
              </a:solidFill>
              <a:latin typeface="Times New Roman" charset="0"/>
            </a:endParaRPr>
          </a:p>
          <a:p>
            <a:pPr>
              <a:lnSpc>
                <a:spcPct val="90000"/>
              </a:lnSpc>
              <a:spcBef>
                <a:spcPts val="1200"/>
              </a:spcBef>
              <a:buFont typeface="Wingdings" charset="2"/>
              <a:buNone/>
            </a:pPr>
            <a:endParaRPr lang="en-US" altLang="en-US" sz="1800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427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1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Permutations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65690CE-A733-2CB1-F15B-1518B8B153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572" y="762794"/>
            <a:ext cx="5421292" cy="4900612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2880" tIns="91440" rIns="0" bIns="9144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Prints all the permutations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void listPerms (String s)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listPerms("", s);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endParaRPr lang="en-US" altLang="en-US" sz="1200" dirty="0">
              <a:solidFill>
                <a:srgbClr val="4D9072"/>
              </a:solidFill>
              <a:latin typeface="Consolas" charset="0"/>
            </a:endParaRP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Prints the given prefix, followed by all the permutations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private static void listPerms (String prefix, String s)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75411870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87A36DC-C3DE-26EB-C104-5681C928ED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572" y="762794"/>
            <a:ext cx="5421292" cy="4900612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2880" tIns="91440" rIns="0" bIns="9144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Prints all the permutations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void listPerms (String s)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listPerms("", s);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endParaRPr lang="en-US" altLang="en-US" sz="1200" dirty="0">
              <a:solidFill>
                <a:srgbClr val="4D9072"/>
              </a:solidFill>
              <a:latin typeface="Consolas" charset="0"/>
            </a:endParaRP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Prints the given prefix, followed by all the permutations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private static void listPerms (String prefix, String s)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if (s.length() == 0)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System.out.println(prefix);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else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for (int i = 0; i &lt; s.length(); i++)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ch = i'th character of the string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spcBef>
                <a:spcPts val="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200" dirty="0">
                <a:latin typeface="Consolas" charset="0"/>
              </a:rPr>
              <a:t>char ch = s.charAt(i);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rest = s minus ch</a:t>
            </a:r>
            <a:endParaRPr lang="en-US" altLang="en-US" sz="1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200" dirty="0">
                <a:latin typeface="Consolas" charset="0"/>
              </a:rPr>
              <a:t>String rest = s.substring(0,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i) + s.substring(i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+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 listPerms(prefix + ch, rest);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</a:p>
        </p:txBody>
      </p:sp>
      <p:sp>
        <p:nvSpPr>
          <p:cNvPr id="60421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Permutations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C3ADB0D-8FDD-2048-A63E-5ECAC24F0044}"/>
              </a:ext>
            </a:extLst>
          </p:cNvPr>
          <p:cNvGrpSpPr>
            <a:grpSpLocks/>
          </p:cNvGrpSpPr>
          <p:nvPr/>
        </p:nvGrpSpPr>
        <p:grpSpPr bwMode="auto">
          <a:xfrm>
            <a:off x="220664" y="4495799"/>
            <a:ext cx="7313655" cy="1904513"/>
            <a:chOff x="332465" y="4343445"/>
            <a:chExt cx="7312675" cy="1904892"/>
          </a:xfrm>
        </p:grpSpPr>
        <p:cxnSp>
          <p:nvCxnSpPr>
            <p:cNvPr id="13" name="Straight Connector 3">
              <a:extLst>
                <a:ext uri="{FF2B5EF4-FFF2-40B4-BE49-F238E27FC236}">
                  <a16:creationId xmlns:a16="http://schemas.microsoft.com/office/drawing/2014/main" id="{BB7D7035-E715-554B-A2E6-FA2FEE556689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41942" y="5904559"/>
              <a:ext cx="428263" cy="0"/>
            </a:xfrm>
            <a:prstGeom prst="line">
              <a:avLst/>
            </a:prstGeom>
            <a:noFill/>
            <a:ln w="1651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A931C736-2138-D44B-812C-3A21DF2AFECF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32465" y="4343445"/>
              <a:ext cx="9477" cy="1561113"/>
            </a:xfrm>
            <a:prstGeom prst="line">
              <a:avLst/>
            </a:prstGeom>
            <a:noFill/>
            <a:ln w="1651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Straight Connector 15">
              <a:extLst>
                <a:ext uri="{FF2B5EF4-FFF2-40B4-BE49-F238E27FC236}">
                  <a16:creationId xmlns:a16="http://schemas.microsoft.com/office/drawing/2014/main" id="{4EE30973-2FD3-BF40-83B1-3F94E7272377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341942" y="4343445"/>
              <a:ext cx="1032384" cy="0"/>
            </a:xfrm>
            <a:prstGeom prst="line">
              <a:avLst/>
            </a:prstGeom>
            <a:noFill/>
            <a:ln w="16510">
              <a:solidFill>
                <a:srgbClr val="00009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ectangle 10">
              <a:extLst>
                <a:ext uri="{FF2B5EF4-FFF2-40B4-BE49-F238E27FC236}">
                  <a16:creationId xmlns:a16="http://schemas.microsoft.com/office/drawing/2014/main" id="{54E92FF5-546D-6340-9494-DB13371263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0508" y="5652909"/>
              <a:ext cx="6874632" cy="595428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82880" tIns="91440" rIns="0" bIns="91440" anchor="ctr"/>
            <a:lstStyle/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solidFill>
                    <a:srgbClr val="4D9072"/>
                  </a:solidFill>
                  <a:latin typeface="Consolas"/>
                  <a:ea typeface="Consolas"/>
                  <a:cs typeface="Consolas"/>
                </a:rPr>
                <a:t>// Debugging print: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System.out.println("calling listPerms(" + (prefix + ch) + ", " + rest + ")");</a:t>
              </a:r>
            </a:p>
          </p:txBody>
        </p:sp>
      </p:grpSp>
      <p:sp>
        <p:nvSpPr>
          <p:cNvPr id="3" name="Rectangle 23">
            <a:extLst>
              <a:ext uri="{FF2B5EF4-FFF2-40B4-BE49-F238E27FC236}">
                <a16:creationId xmlns:a16="http://schemas.microsoft.com/office/drawing/2014/main" id="{C20B74E9-8D90-9BC8-4C9F-6F57848B3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8294" y="660003"/>
            <a:ext cx="426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268288" indent="-268288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Consolas" charset="0"/>
              </a:rPr>
              <a:t>listPerms(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"abc"</a:t>
            </a:r>
            <a:r>
              <a:rPr lang="en-US" altLang="en-US" sz="1200" dirty="0">
                <a:latin typeface="Consolas" charset="0"/>
              </a:rPr>
              <a:t>):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213C8F5-B735-72B1-17D6-09EC524DD7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8225" y="921301"/>
            <a:ext cx="2441575" cy="4572000"/>
          </a:xfrm>
          <a:prstGeom prst="rect">
            <a:avLst/>
          </a:prstGeom>
          <a:solidFill>
            <a:schemeClr val="bg1"/>
          </a:solidFill>
          <a:ln w="1587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2880" tIns="91440" rIns="0" bIns="9144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listPerms(a, bc)</a:t>
            </a:r>
          </a:p>
        </p:txBody>
      </p:sp>
    </p:spTree>
    <p:extLst>
      <p:ext uri="{BB962C8B-B14F-4D97-AF65-F5344CB8AC3E}">
        <p14:creationId xmlns:p14="http://schemas.microsoft.com/office/powerpoint/2010/main" val="2569721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Factorial: run-time simulation</a:t>
            </a:r>
          </a:p>
        </p:txBody>
      </p:sp>
      <p:sp>
        <p:nvSpPr>
          <p:cNvPr id="45" name="Rectangle 22">
            <a:extLst>
              <a:ext uri="{FF2B5EF4-FFF2-40B4-BE49-F238E27FC236}">
                <a16:creationId xmlns:a16="http://schemas.microsoft.com/office/drawing/2014/main" id="{F1A8318F-3F75-614F-9358-B5E03AF69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646" y="706136"/>
            <a:ext cx="4394990" cy="3845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lIns="92075" tIns="46038" rIns="92075" bIns="46038"/>
          <a:lstStyle/>
          <a:p>
            <a:pPr>
              <a:spcBef>
                <a:spcPts val="600"/>
              </a:spcBef>
              <a:buSzPct val="100000"/>
              <a:defRPr/>
            </a:pPr>
            <a:r>
              <a:rPr lang="en-US" sz="1800" u="sng" dirty="0">
                <a:latin typeface="Times New Roman"/>
                <a:cs typeface="Times New Roman"/>
              </a:rPr>
              <a:t>Function call and return:</a:t>
            </a:r>
          </a:p>
          <a:p>
            <a:pPr marL="285750" indent="-285750">
              <a:spcBef>
                <a:spcPts val="1200"/>
              </a:spcBef>
              <a:buSzPct val="100000"/>
              <a:buFont typeface="Arial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When function </a:t>
            </a:r>
            <a:r>
              <a:rPr lang="en-US" sz="1600" i="1" dirty="0">
                <a:latin typeface="Times New Roman"/>
                <a:cs typeface="Times New Roman"/>
              </a:rPr>
              <a:t>f</a:t>
            </a:r>
            <a:r>
              <a:rPr lang="en-US" sz="1600" dirty="0">
                <a:latin typeface="Times New Roman"/>
                <a:cs typeface="Times New Roman"/>
              </a:rPr>
              <a:t> calls function </a:t>
            </a:r>
            <a:r>
              <a:rPr lang="en-US" sz="1600" i="1" dirty="0">
                <a:latin typeface="Times New Roman"/>
                <a:cs typeface="Times New Roman"/>
              </a:rPr>
              <a:t>g</a:t>
            </a:r>
            <a:r>
              <a:rPr lang="en-US" sz="1600" dirty="0">
                <a:latin typeface="Times New Roman"/>
                <a:cs typeface="Times New Roman"/>
              </a:rPr>
              <a:t>,</a:t>
            </a:r>
            <a:br>
              <a:rPr lang="en-US" sz="1600" dirty="0">
                <a:latin typeface="Times New Roman"/>
                <a:cs typeface="Times New Roman"/>
              </a:rPr>
            </a:br>
            <a:r>
              <a:rPr lang="en-US" sz="1600" dirty="0">
                <a:latin typeface="Times New Roman"/>
                <a:cs typeface="Times New Roman"/>
              </a:rPr>
              <a:t>the parameters and local variables</a:t>
            </a:r>
            <a:br>
              <a:rPr lang="en-US" sz="1600" dirty="0">
                <a:latin typeface="Times New Roman"/>
                <a:cs typeface="Times New Roman"/>
              </a:rPr>
            </a:br>
            <a:r>
              <a:rPr lang="en-US" sz="1600" dirty="0">
                <a:latin typeface="Times New Roman"/>
                <a:cs typeface="Times New Roman"/>
              </a:rPr>
              <a:t>of </a:t>
            </a:r>
            <a:r>
              <a:rPr lang="en-US" sz="1600" i="1" dirty="0">
                <a:latin typeface="Times New Roman"/>
                <a:cs typeface="Times New Roman"/>
              </a:rPr>
              <a:t>f</a:t>
            </a:r>
            <a:r>
              <a:rPr lang="en-US" sz="1600" dirty="0">
                <a:latin typeface="Times New Roman"/>
                <a:cs typeface="Times New Roman"/>
              </a:rPr>
              <a:t> (in this case: </a:t>
            </a:r>
            <a:r>
              <a:rPr lang="en-US" sz="1100" dirty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sz="1600" dirty="0">
                <a:latin typeface="Times New Roman"/>
                <a:cs typeface="Times New Roman"/>
              </a:rPr>
              <a:t>) are put on hold</a:t>
            </a:r>
          </a:p>
          <a:p>
            <a:pPr marL="285750" indent="-285750">
              <a:spcBef>
                <a:spcPts val="1200"/>
              </a:spcBef>
              <a:buSzPct val="100000"/>
              <a:buFont typeface="Arial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When </a:t>
            </a:r>
            <a:r>
              <a:rPr lang="en-US" sz="1600" i="1" dirty="0">
                <a:latin typeface="Times New Roman"/>
                <a:cs typeface="Times New Roman"/>
              </a:rPr>
              <a:t>g</a:t>
            </a:r>
            <a:r>
              <a:rPr lang="en-US" sz="1600" dirty="0">
                <a:latin typeface="Times New Roman"/>
                <a:cs typeface="Times New Roman"/>
              </a:rPr>
              <a:t> returns, the parameters and local variables of </a:t>
            </a:r>
            <a:r>
              <a:rPr lang="en-US" sz="1600" i="1" dirty="0">
                <a:latin typeface="Times New Roman"/>
                <a:cs typeface="Times New Roman"/>
              </a:rPr>
              <a:t>f</a:t>
            </a:r>
            <a:r>
              <a:rPr lang="en-US" sz="1600" dirty="0">
                <a:latin typeface="Times New Roman"/>
                <a:cs typeface="Times New Roman"/>
              </a:rPr>
              <a:t> are re-instantiated, and its execution resumes</a:t>
            </a:r>
          </a:p>
          <a:p>
            <a:pPr marL="285750" indent="-285750">
              <a:spcBef>
                <a:spcPts val="1200"/>
              </a:spcBef>
              <a:buSzPct val="100000"/>
              <a:buFont typeface="Arial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In recursion, </a:t>
            </a:r>
            <a:r>
              <a:rPr lang="en-US" sz="1600" i="1" dirty="0">
                <a:latin typeface="Times New Roman"/>
                <a:cs typeface="Times New Roman"/>
              </a:rPr>
              <a:t>f</a:t>
            </a:r>
            <a:r>
              <a:rPr lang="en-US" sz="1600" dirty="0">
                <a:latin typeface="Times New Roman"/>
                <a:cs typeface="Times New Roman"/>
              </a:rPr>
              <a:t> and </a:t>
            </a:r>
            <a:r>
              <a:rPr lang="en-US" sz="1600" i="1" dirty="0">
                <a:latin typeface="Times New Roman"/>
                <a:cs typeface="Times New Roman"/>
              </a:rPr>
              <a:t>g</a:t>
            </a:r>
            <a:r>
              <a:rPr lang="en-US" sz="1600" dirty="0">
                <a:latin typeface="Times New Roman"/>
                <a:cs typeface="Times New Roman"/>
              </a:rPr>
              <a:t> are two instances of the same function</a:t>
            </a:r>
          </a:p>
          <a:p>
            <a:pPr marL="285750" indent="-285750">
              <a:spcBef>
                <a:spcPts val="1200"/>
              </a:spcBef>
              <a:buSzPct val="100000"/>
              <a:buFont typeface="Arial"/>
              <a:buChar char="•"/>
              <a:defRPr/>
            </a:pPr>
            <a:r>
              <a:rPr lang="en-US" sz="1600" dirty="0">
                <a:latin typeface="Times New Roman"/>
                <a:cs typeface="Times New Roman"/>
              </a:rPr>
              <a:t>Each recursive call is handled as a separate and independent function call.</a:t>
            </a:r>
          </a:p>
        </p:txBody>
      </p:sp>
      <p:sp>
        <p:nvSpPr>
          <p:cNvPr id="46" name="Rectangle 14">
            <a:extLst>
              <a:ext uri="{FF2B5EF4-FFF2-40B4-BE49-F238E27FC236}">
                <a16:creationId xmlns:a16="http://schemas.microsoft.com/office/drawing/2014/main" id="{14D64284-C6AF-B940-9C46-435C11C0B6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501" y="4678061"/>
            <a:ext cx="4190999" cy="161667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226800" rIns="165600" bIns="262800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200"/>
              </a:spcBef>
              <a:defRPr/>
            </a:pPr>
            <a:r>
              <a:rPr lang="en-US" altLang="en-US" sz="14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factorial (n!) of the given n.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int factorial(int n) {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if (n == 1)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  return 1;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else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latin typeface="Consolas" charset="0"/>
              </a:rPr>
              <a:t>      return n * factorial(n-1);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F491A0E-5EBE-01D2-A024-60F4D6BF845D}"/>
              </a:ext>
            </a:extLst>
          </p:cNvPr>
          <p:cNvGrpSpPr/>
          <p:nvPr/>
        </p:nvGrpSpPr>
        <p:grpSpPr>
          <a:xfrm>
            <a:off x="3733800" y="838200"/>
            <a:ext cx="4648200" cy="4038600"/>
            <a:chOff x="3733800" y="838200"/>
            <a:chExt cx="4648200" cy="40386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7ACBE40-7CBA-8BF5-D330-5696D1F539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33800" y="1371600"/>
              <a:ext cx="2895600" cy="533400"/>
            </a:xfrm>
            <a:prstGeom prst="rect">
              <a:avLst/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92075" tIns="46038" rIns="92075" bIns="46038" anchor="ctr"/>
            <a:lstStyle>
              <a:lvl1pPr marL="342900" indent="-342900">
                <a:spcBef>
                  <a:spcPct val="60000"/>
                </a:spcBef>
                <a:buClr>
                  <a:srgbClr val="0066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spcBef>
                  <a:spcPct val="60000"/>
                </a:spcBef>
                <a:buClr>
                  <a:srgbClr val="000099"/>
                </a:buClr>
                <a:buSzPct val="65000"/>
                <a:buFont typeface="Wingdings" charset="2"/>
                <a:buChar char="l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q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003300"/>
                </a:buClr>
                <a:buSzPct val="65000"/>
                <a:buFont typeface="Wingdings" charset="2"/>
                <a:buChar char="n"/>
                <a:defRPr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 algn="just">
                <a:spcBef>
                  <a:spcPct val="350000"/>
                </a:spcBef>
                <a:buSzPct val="85000"/>
                <a:buFont typeface="Wingdings" charset="2"/>
                <a:buNone/>
              </a:pPr>
              <a:r>
                <a:rPr lang="en-US" altLang="en-US" sz="1200" dirty="0">
                  <a:latin typeface="Consolas" charset="0"/>
                </a:rPr>
                <a:t>factorial(4) = 4 * factorial(3)</a:t>
              </a:r>
            </a:p>
          </p:txBody>
        </p:sp>
        <p:grpSp>
          <p:nvGrpSpPr>
            <p:cNvPr id="5" name="Group 11">
              <a:extLst>
                <a:ext uri="{FF2B5EF4-FFF2-40B4-BE49-F238E27FC236}">
                  <a16:creationId xmlns:a16="http://schemas.microsoft.com/office/drawing/2014/main" id="{AF0B6BAC-C754-2D41-002D-5024CF9DBC0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257800" y="1752600"/>
              <a:ext cx="2514600" cy="1143000"/>
              <a:chOff x="1200" y="672"/>
              <a:chExt cx="1584" cy="720"/>
            </a:xfrm>
          </p:grpSpPr>
          <p:sp>
            <p:nvSpPr>
              <p:cNvPr id="30" name="Rectangle 12">
                <a:extLst>
                  <a:ext uri="{FF2B5EF4-FFF2-40B4-BE49-F238E27FC236}">
                    <a16:creationId xmlns:a16="http://schemas.microsoft.com/office/drawing/2014/main" id="{CB00F113-D8D8-A093-4D10-12A52300F0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1056"/>
                <a:ext cx="1440" cy="3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2075" tIns="46038" rIns="92075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return 3 * factorial (2)</a:t>
                </a:r>
              </a:p>
            </p:txBody>
          </p:sp>
          <p:grpSp>
            <p:nvGrpSpPr>
              <p:cNvPr id="31" name="Group 13">
                <a:extLst>
                  <a:ext uri="{FF2B5EF4-FFF2-40B4-BE49-F238E27FC236}">
                    <a16:creationId xmlns:a16="http://schemas.microsoft.com/office/drawing/2014/main" id="{C2FF3092-368B-5CDA-FD43-71EDAAF58038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200" y="672"/>
                <a:ext cx="288" cy="384"/>
                <a:chOff x="1200" y="672"/>
                <a:chExt cx="288" cy="384"/>
              </a:xfrm>
            </p:grpSpPr>
            <p:sp>
              <p:nvSpPr>
                <p:cNvPr id="32" name="Line 14">
                  <a:extLst>
                    <a:ext uri="{FF2B5EF4-FFF2-40B4-BE49-F238E27FC236}">
                      <a16:creationId xmlns:a16="http://schemas.microsoft.com/office/drawing/2014/main" id="{C7B717E9-018F-2C61-BCFE-8AD9AB30AE4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 flipV="1">
                  <a:off x="1488" y="672"/>
                  <a:ext cx="0" cy="384"/>
                </a:xfrm>
                <a:prstGeom prst="line">
                  <a:avLst/>
                </a:prstGeom>
                <a:noFill/>
                <a:ln w="25400">
                  <a:solidFill>
                    <a:srgbClr val="000080"/>
                  </a:solidFill>
                  <a:prstDash val="sysDot"/>
                  <a:round/>
                  <a:headEnd type="triangle" w="med" len="med"/>
                  <a:tailEnd type="none" w="lg" len="sm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 dirty="0"/>
                </a:p>
              </p:txBody>
            </p:sp>
            <p:sp>
              <p:nvSpPr>
                <p:cNvPr id="33" name="Oval 15">
                  <a:extLst>
                    <a:ext uri="{FF2B5EF4-FFF2-40B4-BE49-F238E27FC236}">
                      <a16:creationId xmlns:a16="http://schemas.microsoft.com/office/drawing/2014/main" id="{0CCD4EC5-FBED-1A36-27C5-A6FD06082501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200" y="816"/>
                  <a:ext cx="144" cy="144"/>
                </a:xfrm>
                <a:prstGeom prst="ellipse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>
                    <a:spcBef>
                      <a:spcPct val="60000"/>
                    </a:spcBef>
                    <a:buClr>
                      <a:srgbClr val="0066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1pPr>
                  <a:lvl2pPr marL="742950" indent="-285750">
                    <a:spcBef>
                      <a:spcPct val="60000"/>
                    </a:spcBef>
                    <a:buClr>
                      <a:srgbClr val="000099"/>
                    </a:buClr>
                    <a:buSzPct val="65000"/>
                    <a:buFont typeface="Wingdings" charset="2"/>
                    <a:buChar char="l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2pPr>
                  <a:lvl3pPr marL="11430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q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3pPr>
                  <a:lvl4pPr marL="16002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4pPr>
                  <a:lvl5pPr marL="2057400" indent="-228600">
                    <a:spcBef>
                      <a:spcPct val="20000"/>
                    </a:spcBef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lr>
                      <a:srgbClr val="003300"/>
                    </a:buClr>
                    <a:buSzPct val="65000"/>
                    <a:buFont typeface="Wingdings" charset="2"/>
                    <a:buChar char="n"/>
                    <a:defRPr>
                      <a:solidFill>
                        <a:schemeClr val="tx1"/>
                      </a:solidFill>
                      <a:latin typeface="Arial" charset="0"/>
                      <a:ea typeface="ＭＳ Ｐゴシック" charset="-128"/>
                    </a:defRPr>
                  </a:lvl9pPr>
                </a:lstStyle>
                <a:p>
                  <a:pPr algn="ctr">
                    <a:spcBef>
                      <a:spcPct val="0"/>
                    </a:spcBef>
                    <a:buClrTx/>
                    <a:buSzTx/>
                    <a:buFontTx/>
                    <a:buNone/>
                  </a:pPr>
                  <a:r>
                    <a:rPr lang="he-IL" altLang="en-US" sz="1400" dirty="0"/>
                    <a:t>א</a:t>
                  </a:r>
                  <a:endParaRPr lang="en-US" altLang="en-US" sz="1400" dirty="0"/>
                </a:p>
              </p:txBody>
            </p:sp>
          </p:grpSp>
        </p:grpSp>
        <p:grpSp>
          <p:nvGrpSpPr>
            <p:cNvPr id="6" name="Group 16">
              <a:extLst>
                <a:ext uri="{FF2B5EF4-FFF2-40B4-BE49-F238E27FC236}">
                  <a16:creationId xmlns:a16="http://schemas.microsoft.com/office/drawing/2014/main" id="{A8D99716-A083-ED2D-97B1-C6FC083D322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019800" y="2730500"/>
              <a:ext cx="2362200" cy="1155700"/>
              <a:chOff x="1344" y="1288"/>
              <a:chExt cx="1488" cy="728"/>
            </a:xfrm>
          </p:grpSpPr>
          <p:sp>
            <p:nvSpPr>
              <p:cNvPr id="27" name="Rectangle 17">
                <a:extLst>
                  <a:ext uri="{FF2B5EF4-FFF2-40B4-BE49-F238E27FC236}">
                    <a16:creationId xmlns:a16="http://schemas.microsoft.com/office/drawing/2014/main" id="{A909DD31-FA74-00FD-434B-B5C5F056256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44" y="1680"/>
                <a:ext cx="1488" cy="336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92075" tIns="46038" rIns="92075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return 2 * factorial(1)</a:t>
                </a:r>
              </a:p>
            </p:txBody>
          </p:sp>
          <p:sp>
            <p:nvSpPr>
              <p:cNvPr id="28" name="Line 18">
                <a:extLst>
                  <a:ext uri="{FF2B5EF4-FFF2-40B4-BE49-F238E27FC236}">
                    <a16:creationId xmlns:a16="http://schemas.microsoft.com/office/drawing/2014/main" id="{9CEDC158-9289-B30E-CE18-605400DD07C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799" y="1288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9" name="Oval 19">
                <a:extLst>
                  <a:ext uri="{FF2B5EF4-FFF2-40B4-BE49-F238E27FC236}">
                    <a16:creationId xmlns:a16="http://schemas.microsoft.com/office/drawing/2014/main" id="{F6CCD364-A46F-7365-649C-BA44B9D16A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3" y="1426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ב</a:t>
                </a:r>
                <a:endParaRPr lang="en-US" altLang="en-US" sz="1400" dirty="0"/>
              </a:p>
            </p:txBody>
          </p:sp>
        </p:grpSp>
        <p:grpSp>
          <p:nvGrpSpPr>
            <p:cNvPr id="7" name="Group 24">
              <a:extLst>
                <a:ext uri="{FF2B5EF4-FFF2-40B4-BE49-F238E27FC236}">
                  <a16:creationId xmlns:a16="http://schemas.microsoft.com/office/drawing/2014/main" id="{E93DB739-90ED-AD10-008C-589773082D5D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372350" y="3700463"/>
              <a:ext cx="704850" cy="609600"/>
              <a:chOff x="1668" y="1899"/>
              <a:chExt cx="444" cy="384"/>
            </a:xfrm>
          </p:grpSpPr>
          <p:sp>
            <p:nvSpPr>
              <p:cNvPr id="24" name="Line 25">
                <a:extLst>
                  <a:ext uri="{FF2B5EF4-FFF2-40B4-BE49-F238E27FC236}">
                    <a16:creationId xmlns:a16="http://schemas.microsoft.com/office/drawing/2014/main" id="{C21CA966-A2D6-99CF-D121-0F5912DD0BD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899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5" name="Rectangle 26">
                <a:extLst>
                  <a:ext uri="{FF2B5EF4-FFF2-40B4-BE49-F238E27FC236}">
                    <a16:creationId xmlns:a16="http://schemas.microsoft.com/office/drawing/2014/main" id="{76BBAB05-48E8-A9DF-A518-ABB069E8F0C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8" y="2064"/>
                <a:ext cx="238" cy="1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Consolas" charset="0"/>
                  </a:rPr>
                  <a:t>1</a:t>
                </a:r>
              </a:p>
            </p:txBody>
          </p:sp>
          <p:sp>
            <p:nvSpPr>
              <p:cNvPr id="26" name="Oval 27">
                <a:extLst>
                  <a:ext uri="{FF2B5EF4-FFF2-40B4-BE49-F238E27FC236}">
                    <a16:creationId xmlns:a16="http://schemas.microsoft.com/office/drawing/2014/main" id="{6F30A71F-97F9-8274-F859-061E58828E0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68" y="2064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ד</a:t>
                </a:r>
                <a:endParaRPr lang="en-US" altLang="en-US" sz="1400" dirty="0"/>
              </a:p>
            </p:txBody>
          </p:sp>
        </p:grpSp>
        <p:grpSp>
          <p:nvGrpSpPr>
            <p:cNvPr id="8" name="Group 28">
              <a:extLst>
                <a:ext uri="{FF2B5EF4-FFF2-40B4-BE49-F238E27FC236}">
                  <a16:creationId xmlns:a16="http://schemas.microsoft.com/office/drawing/2014/main" id="{EEC6006E-702F-C293-C01D-3496410918E8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837877" y="2726532"/>
              <a:ext cx="781050" cy="609600"/>
              <a:chOff x="1668" y="1296"/>
              <a:chExt cx="492" cy="384"/>
            </a:xfrm>
          </p:grpSpPr>
          <p:sp>
            <p:nvSpPr>
              <p:cNvPr id="21" name="Line 29">
                <a:extLst>
                  <a:ext uri="{FF2B5EF4-FFF2-40B4-BE49-F238E27FC236}">
                    <a16:creationId xmlns:a16="http://schemas.microsoft.com/office/drawing/2014/main" id="{C5B88FBC-E7C5-4BA6-4557-6D36C95BD3FF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1296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22" name="Rectangle 30">
                <a:extLst>
                  <a:ext uri="{FF2B5EF4-FFF2-40B4-BE49-F238E27FC236}">
                    <a16:creationId xmlns:a16="http://schemas.microsoft.com/office/drawing/2014/main" id="{E744F875-B1B0-1841-9D83-B13A1E36BB7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68" y="1440"/>
                <a:ext cx="238" cy="1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Consolas" charset="0"/>
                  </a:rPr>
                  <a:t>2</a:t>
                </a:r>
              </a:p>
            </p:txBody>
          </p:sp>
          <p:sp>
            <p:nvSpPr>
              <p:cNvPr id="23" name="Oval 31">
                <a:extLst>
                  <a:ext uri="{FF2B5EF4-FFF2-40B4-BE49-F238E27FC236}">
                    <a16:creationId xmlns:a16="http://schemas.microsoft.com/office/drawing/2014/main" id="{D06AF86C-1580-BFE1-3DB3-D3B278F6A13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1440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ה</a:t>
                </a:r>
                <a:endParaRPr lang="en-US" altLang="en-US" sz="1400" dirty="0"/>
              </a:p>
            </p:txBody>
          </p:sp>
        </p:grpSp>
        <p:grpSp>
          <p:nvGrpSpPr>
            <p:cNvPr id="9" name="Group 32">
              <a:extLst>
                <a:ext uri="{FF2B5EF4-FFF2-40B4-BE49-F238E27FC236}">
                  <a16:creationId xmlns:a16="http://schemas.microsoft.com/office/drawing/2014/main" id="{B77C0A99-2EDE-27CF-29F1-85691B216A9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943600" y="1752600"/>
              <a:ext cx="838200" cy="609600"/>
              <a:chOff x="1632" y="672"/>
              <a:chExt cx="528" cy="384"/>
            </a:xfrm>
          </p:grpSpPr>
          <p:sp>
            <p:nvSpPr>
              <p:cNvPr id="18" name="Line 33">
                <a:extLst>
                  <a:ext uri="{FF2B5EF4-FFF2-40B4-BE49-F238E27FC236}">
                    <a16:creationId xmlns:a16="http://schemas.microsoft.com/office/drawing/2014/main" id="{AAFEEAEC-DBC5-7EF8-9524-2E8929F55A7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672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9" name="Rectangle 34">
                <a:extLst>
                  <a:ext uri="{FF2B5EF4-FFF2-40B4-BE49-F238E27FC236}">
                    <a16:creationId xmlns:a16="http://schemas.microsoft.com/office/drawing/2014/main" id="{AE3FE832-20B8-EC7A-B58B-5D1108EE9B8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816"/>
                <a:ext cx="297" cy="1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 </a:t>
                </a:r>
                <a:r>
                  <a:rPr lang="en-US" altLang="en-US" sz="1400" dirty="0">
                    <a:latin typeface="Consolas" charset="0"/>
                  </a:rPr>
                  <a:t>6</a:t>
                </a:r>
              </a:p>
            </p:txBody>
          </p:sp>
          <p:sp>
            <p:nvSpPr>
              <p:cNvPr id="20" name="Oval 35">
                <a:extLst>
                  <a:ext uri="{FF2B5EF4-FFF2-40B4-BE49-F238E27FC236}">
                    <a16:creationId xmlns:a16="http://schemas.microsoft.com/office/drawing/2014/main" id="{73BE5ABC-A0B6-5AFC-83E6-8DB057573B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816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ו</a:t>
                </a:r>
                <a:endParaRPr lang="en-US" altLang="en-US" sz="1400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F4BAB0E-30F1-E489-5C29-97C4D53D527C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77000" y="3733800"/>
              <a:ext cx="1905000" cy="1143000"/>
              <a:chOff x="6248400" y="3352800"/>
              <a:chExt cx="1905000" cy="1143000"/>
            </a:xfrm>
          </p:grpSpPr>
          <p:sp>
            <p:nvSpPr>
              <p:cNvPr id="15" name="Line 22">
                <a:extLst>
                  <a:ext uri="{FF2B5EF4-FFF2-40B4-BE49-F238E27FC236}">
                    <a16:creationId xmlns:a16="http://schemas.microsoft.com/office/drawing/2014/main" id="{DA78B6DA-45C7-7EC8-EBDB-F6FD8CA61F4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7010400" y="3352800"/>
                <a:ext cx="0" cy="609600"/>
              </a:xfrm>
              <a:prstGeom prst="line">
                <a:avLst/>
              </a:prstGeom>
              <a:noFill/>
              <a:ln w="25400">
                <a:solidFill>
                  <a:srgbClr val="000080"/>
                </a:solidFill>
                <a:prstDash val="sysDot"/>
                <a:round/>
                <a:headEnd type="triangle" w="med" len="med"/>
                <a:tailEnd type="non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6" name="Oval 23">
                <a:extLst>
                  <a:ext uri="{FF2B5EF4-FFF2-40B4-BE49-F238E27FC236}">
                    <a16:creationId xmlns:a16="http://schemas.microsoft.com/office/drawing/2014/main" id="{F3EAB262-2D0B-4FCA-E21A-4158FEDCCE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29400" y="3589339"/>
                <a:ext cx="228600" cy="228600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ג</a:t>
                </a:r>
                <a:endParaRPr lang="en-US" altLang="en-US" sz="1400" dirty="0"/>
              </a:p>
            </p:txBody>
          </p:sp>
          <p:sp>
            <p:nvSpPr>
              <p:cNvPr id="17" name="Rectangle 39">
                <a:extLst>
                  <a:ext uri="{FF2B5EF4-FFF2-40B4-BE49-F238E27FC236}">
                    <a16:creationId xmlns:a16="http://schemas.microsoft.com/office/drawing/2014/main" id="{47516518-99EE-3F01-4473-0C41231C359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48400" y="3962400"/>
                <a:ext cx="1905000" cy="533400"/>
              </a:xfrm>
              <a:prstGeom prst="rect">
                <a:avLst/>
              </a:prstGeom>
              <a:noFill/>
              <a:ln w="9525">
                <a:solidFill>
                  <a:schemeClr val="tx1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57600" tIns="46038" rIns="57600" bIns="46038" anchor="ctr"/>
              <a:lstStyle>
                <a:lvl1pPr marL="342900" indent="-342900"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just">
                  <a:spcBef>
                    <a:spcPct val="350000"/>
                  </a:spcBef>
                  <a:buSzPct val="85000"/>
                  <a:buFont typeface="Wingdings" charset="2"/>
                  <a:buNone/>
                </a:pPr>
                <a:r>
                  <a:rPr lang="en-US" altLang="en-US" sz="1200" dirty="0">
                    <a:latin typeface="Consolas" charset="0"/>
                  </a:rPr>
                  <a:t> </a:t>
                </a:r>
                <a:r>
                  <a:rPr lang="en-US" altLang="en-US" sz="1400" dirty="0">
                    <a:latin typeface="Times New Roman" charset="0"/>
                  </a:rPr>
                  <a:t>base case:</a:t>
                </a:r>
                <a:r>
                  <a:rPr lang="en-US" altLang="en-US" sz="1200" dirty="0">
                    <a:latin typeface="Consolas" charset="0"/>
                  </a:rPr>
                  <a:t> return 1 </a:t>
                </a:r>
              </a:p>
            </p:txBody>
          </p:sp>
        </p:grpSp>
        <p:grpSp>
          <p:nvGrpSpPr>
            <p:cNvPr id="11" name="Group 32">
              <a:extLst>
                <a:ext uri="{FF2B5EF4-FFF2-40B4-BE49-F238E27FC236}">
                  <a16:creationId xmlns:a16="http://schemas.microsoft.com/office/drawing/2014/main" id="{C4BC6C95-5A75-98D1-7003-817CE06A66A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4953000" y="838200"/>
              <a:ext cx="838200" cy="609600"/>
              <a:chOff x="1632" y="672"/>
              <a:chExt cx="528" cy="384"/>
            </a:xfrm>
          </p:grpSpPr>
          <p:sp>
            <p:nvSpPr>
              <p:cNvPr id="12" name="Line 33">
                <a:extLst>
                  <a:ext uri="{FF2B5EF4-FFF2-40B4-BE49-F238E27FC236}">
                    <a16:creationId xmlns:a16="http://schemas.microsoft.com/office/drawing/2014/main" id="{24789046-6A86-DA0E-979A-177BA0E9D70D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1824" y="672"/>
                <a:ext cx="0" cy="384"/>
              </a:xfrm>
              <a:prstGeom prst="line">
                <a:avLst/>
              </a:prstGeom>
              <a:noFill/>
              <a:ln w="25400">
                <a:solidFill>
                  <a:srgbClr val="660033"/>
                </a:solidFill>
                <a:prstDash val="sysDot"/>
                <a:round/>
                <a:headEnd/>
                <a:tailEnd type="triangle" w="lg" len="sm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 dirty="0"/>
              </a:p>
            </p:txBody>
          </p:sp>
          <p:sp>
            <p:nvSpPr>
              <p:cNvPr id="13" name="Rectangle 34">
                <a:extLst>
                  <a:ext uri="{FF2B5EF4-FFF2-40B4-BE49-F238E27FC236}">
                    <a16:creationId xmlns:a16="http://schemas.microsoft.com/office/drawing/2014/main" id="{017B6760-E5A0-53CA-E470-C6A48D55ED2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632" y="816"/>
                <a:ext cx="312" cy="14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2075" tIns="10800" rIns="92075" bIns="10800">
                <a:spAutoFit/>
              </a:bodyPr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en-US" altLang="en-US" sz="1200" dirty="0">
                    <a:latin typeface="Lucida Console" charset="0"/>
                    <a:ea typeface="Courier New" charset="0"/>
                    <a:cs typeface="Courier New" charset="0"/>
                  </a:rPr>
                  <a:t> </a:t>
                </a:r>
                <a:r>
                  <a:rPr lang="en-US" altLang="en-US" sz="1400" dirty="0">
                    <a:latin typeface="Consolas" charset="0"/>
                  </a:rPr>
                  <a:t>24</a:t>
                </a:r>
              </a:p>
            </p:txBody>
          </p:sp>
          <p:sp>
            <p:nvSpPr>
              <p:cNvPr id="14" name="Oval 35">
                <a:extLst>
                  <a:ext uri="{FF2B5EF4-FFF2-40B4-BE49-F238E27FC236}">
                    <a16:creationId xmlns:a16="http://schemas.microsoft.com/office/drawing/2014/main" id="{A6370A13-486C-A7F3-3580-7692DCA5BC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016" y="816"/>
                <a:ext cx="144" cy="144"/>
              </a:xfrm>
              <a:prstGeom prst="ellipse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>
                  <a:spcBef>
                    <a:spcPct val="60000"/>
                  </a:spcBef>
                  <a:buClr>
                    <a:srgbClr val="0066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spcBef>
                    <a:spcPct val="60000"/>
                  </a:spcBef>
                  <a:buClr>
                    <a:srgbClr val="000099"/>
                  </a:buClr>
                  <a:buSzPct val="65000"/>
                  <a:buFont typeface="Wingdings" charset="2"/>
                  <a:buChar char="l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q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spcBef>
                    <a:spcPct val="20000"/>
                  </a:spcBef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rgbClr val="003300"/>
                  </a:buClr>
                  <a:buSzPct val="65000"/>
                  <a:buFont typeface="Wingdings" charset="2"/>
                  <a:buChar char="n"/>
                  <a:defRPr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 algn="ctr">
                  <a:spcBef>
                    <a:spcPct val="0"/>
                  </a:spcBef>
                  <a:buClrTx/>
                  <a:buSzTx/>
                  <a:buFontTx/>
                  <a:buNone/>
                </a:pPr>
                <a:r>
                  <a:rPr lang="he-IL" altLang="en-US" sz="1400" dirty="0"/>
                  <a:t>ז</a:t>
                </a:r>
                <a:endParaRPr lang="en-US" altLang="en-US" sz="140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793768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4212213-8C51-187B-1262-71874875F34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572" y="762794"/>
            <a:ext cx="5421292" cy="4900612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2880" tIns="91440" rIns="0" bIns="9144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Prints all the permutations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public static void listPerms (String s)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listPerms("", s);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endParaRPr lang="en-US" altLang="en-US" sz="1200" dirty="0">
              <a:solidFill>
                <a:srgbClr val="4D9072"/>
              </a:solidFill>
              <a:latin typeface="Consolas" charset="0"/>
            </a:endParaRP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Prints the given prefix, followed by all the permutations of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private static void listPerms (String prefix, String s)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if (s.length() == 0)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System.out.println(prefix);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else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for (int i = 0; i &lt; s.length(); i++) {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ch = i'th character of the string </a:t>
            </a:r>
            <a:r>
              <a:rPr lang="en-US" altLang="en-US" sz="1300" dirty="0">
                <a:solidFill>
                  <a:schemeClr val="accent1">
                    <a:lumMod val="50000"/>
                  </a:schemeClr>
                </a:solidFill>
                <a:latin typeface="Consolas" charset="0"/>
              </a:rPr>
              <a:t>s</a:t>
            </a:r>
          </a:p>
          <a:p>
            <a:pPr>
              <a:spcBef>
                <a:spcPts val="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200" dirty="0">
                <a:latin typeface="Consolas" charset="0"/>
              </a:rPr>
              <a:t>char ch = s.charAt(i);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300" dirty="0">
                <a:solidFill>
                  <a:srgbClr val="4D907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rest = s minus ch</a:t>
            </a:r>
            <a:endParaRPr lang="en-US" altLang="en-US" sz="13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         </a:t>
            </a:r>
            <a:r>
              <a:rPr lang="en-US" altLang="en-US" sz="1200" dirty="0">
                <a:latin typeface="Consolas" charset="0"/>
              </a:rPr>
              <a:t>String rest = s.substring(0,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i) + s.substring(i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+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200" dirty="0">
                <a:latin typeface="Consolas" charset="0"/>
              </a:rPr>
              <a:t>1);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   listPerms(prefix + ch, rest);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   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   }</a:t>
            </a:r>
          </a:p>
          <a:p>
            <a:pPr>
              <a:lnSpc>
                <a:spcPts val="1738"/>
              </a:lnSpc>
              <a:spcBef>
                <a:spcPts val="300"/>
              </a:spcBef>
              <a:defRPr/>
            </a:pPr>
            <a:r>
              <a:rPr lang="en-US" altLang="en-US" sz="1200" dirty="0">
                <a:latin typeface="Consolas" charset="0"/>
              </a:rPr>
              <a:t>}</a:t>
            </a:r>
          </a:p>
        </p:txBody>
      </p:sp>
      <p:sp>
        <p:nvSpPr>
          <p:cNvPr id="60421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Permutations</a:t>
            </a:r>
          </a:p>
        </p:txBody>
      </p:sp>
      <p:sp>
        <p:nvSpPr>
          <p:cNvPr id="15" name="Rectangle 23">
            <a:extLst>
              <a:ext uri="{FF2B5EF4-FFF2-40B4-BE49-F238E27FC236}">
                <a16:creationId xmlns:a16="http://schemas.microsoft.com/office/drawing/2014/main" id="{8F2CDAC9-774D-A84E-B336-CFB4734B5D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8294" y="660003"/>
            <a:ext cx="42672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268288" indent="-268288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ct val="50000"/>
              </a:spcBef>
              <a:buSzPct val="85000"/>
              <a:buFont typeface="Wingdings" charset="2"/>
              <a:buNone/>
            </a:pPr>
            <a:r>
              <a:rPr lang="en-US" altLang="en-US" sz="1200" dirty="0">
                <a:latin typeface="Consolas" charset="0"/>
              </a:rPr>
              <a:t>listPerms(</a:t>
            </a:r>
            <a:r>
              <a:rPr lang="en-US" altLang="en-US" sz="1200" dirty="0">
                <a:solidFill>
                  <a:srgbClr val="000000"/>
                </a:solidFill>
                <a:latin typeface="Consolas" charset="0"/>
              </a:rPr>
              <a:t>"abc"</a:t>
            </a:r>
            <a:r>
              <a:rPr lang="en-US" altLang="en-US" sz="1200" dirty="0">
                <a:latin typeface="Consolas" charset="0"/>
              </a:rPr>
              <a:t>):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9AF403-6659-E847-B2D5-65877FCA10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8225" y="921301"/>
            <a:ext cx="2441575" cy="4572000"/>
          </a:xfrm>
          <a:prstGeom prst="rect">
            <a:avLst/>
          </a:prstGeom>
          <a:solidFill>
            <a:schemeClr val="bg1"/>
          </a:solidFill>
          <a:ln w="15875">
            <a:solidFill>
              <a:srgbClr val="7F7F7F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2880" tIns="91440" rIns="0" bIns="91440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listPerms(a, bc)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listPerms(ab, c)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listPerms(abc, 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b="1" dirty="0">
                <a:latin typeface="Consolas" charset="0"/>
                <a:ea typeface="Menlo" charset="0"/>
                <a:cs typeface="Consolas" charset="0"/>
              </a:rPr>
              <a:t>abc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listPerms(ac, b)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listPerms(acb, 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acb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listPerms(b, ac)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listPerms(ba, c)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listPerms(bac, 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bac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listPerms(bc, a)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listPerms(bca, 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bca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listPerms(c, ab)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listPerms(ca, b)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listPerms(cab, 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cab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listPerms(cb, a)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calling listPerms(cba, 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200" b="1" dirty="0">
                <a:solidFill>
                  <a:srgbClr val="000000"/>
                </a:solidFill>
                <a:latin typeface="Consolas" charset="0"/>
                <a:ea typeface="Menlo" charset="0"/>
                <a:cs typeface="Consolas" charset="0"/>
              </a:rPr>
              <a:t>cba</a:t>
            </a:r>
          </a:p>
        </p:txBody>
      </p: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220664" y="4495799"/>
            <a:ext cx="7313655" cy="1904513"/>
            <a:chOff x="332465" y="4343445"/>
            <a:chExt cx="7312675" cy="1904892"/>
          </a:xfrm>
        </p:grpSpPr>
        <p:cxnSp>
          <p:nvCxnSpPr>
            <p:cNvPr id="60424" name="Straight Connector 3"/>
            <p:cNvCxnSpPr>
              <a:cxnSpLocks noChangeShapeType="1"/>
            </p:cNvCxnSpPr>
            <p:nvPr/>
          </p:nvCxnSpPr>
          <p:spPr bwMode="auto">
            <a:xfrm flipH="1">
              <a:off x="341942" y="5904559"/>
              <a:ext cx="428263" cy="0"/>
            </a:xfrm>
            <a:prstGeom prst="line">
              <a:avLst/>
            </a:prstGeom>
            <a:noFill/>
            <a:ln w="1651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425" name="Straight Connector 13"/>
            <p:cNvCxnSpPr>
              <a:cxnSpLocks noChangeShapeType="1"/>
            </p:cNvCxnSpPr>
            <p:nvPr/>
          </p:nvCxnSpPr>
          <p:spPr bwMode="auto">
            <a:xfrm flipH="1">
              <a:off x="332465" y="4343445"/>
              <a:ext cx="9477" cy="1561113"/>
            </a:xfrm>
            <a:prstGeom prst="line">
              <a:avLst/>
            </a:prstGeom>
            <a:noFill/>
            <a:ln w="16510">
              <a:solidFill>
                <a:srgbClr val="00009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0427" name="Straight Connector 15"/>
            <p:cNvCxnSpPr>
              <a:cxnSpLocks noChangeShapeType="1"/>
            </p:cNvCxnSpPr>
            <p:nvPr/>
          </p:nvCxnSpPr>
          <p:spPr bwMode="auto">
            <a:xfrm flipH="1">
              <a:off x="341942" y="4343445"/>
              <a:ext cx="1032384" cy="0"/>
            </a:xfrm>
            <a:prstGeom prst="line">
              <a:avLst/>
            </a:prstGeom>
            <a:noFill/>
            <a:ln w="16510">
              <a:solidFill>
                <a:srgbClr val="000090"/>
              </a:solidFill>
              <a:round/>
              <a:headEnd type="triangle" w="med" len="med"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770508" y="5652909"/>
              <a:ext cx="6874632" cy="595428"/>
            </a:xfrm>
            <a:prstGeom prst="rect">
              <a:avLst/>
            </a:prstGeom>
            <a:solidFill>
              <a:schemeClr val="bg1"/>
            </a:solidFill>
            <a:ln w="1587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82880" tIns="91440" rIns="0" bIns="91440" anchor="ctr"/>
            <a:lstStyle/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solidFill>
                    <a:srgbClr val="4D9072"/>
                  </a:solidFill>
                  <a:latin typeface="Consolas"/>
                  <a:ea typeface="Consolas"/>
                  <a:cs typeface="Consolas"/>
                </a:rPr>
                <a:t>// Debugging print:</a:t>
              </a:r>
            </a:p>
            <a:p>
              <a:pPr>
                <a:spcBef>
                  <a:spcPts val="300"/>
                </a:spcBef>
                <a:defRPr/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System.out.println("calling listPerms(" + (prefix + ch) + ", " + rest + ")");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3875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B51E1-A5E5-CA9B-A0E2-ACC4EA47CC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7" name="Picture 2" descr="OPENOAM">
            <a:extLst>
              <a:ext uri="{FF2B5EF4-FFF2-40B4-BE49-F238E27FC236}">
                <a16:creationId xmlns:a16="http://schemas.microsoft.com/office/drawing/2014/main" id="{EAF0CA16-1204-A50A-0792-3A82B41CE9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9144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22947" name="Rectangle 3">
            <a:extLst>
              <a:ext uri="{FF2B5EF4-FFF2-40B4-BE49-F238E27FC236}">
                <a16:creationId xmlns:a16="http://schemas.microsoft.com/office/drawing/2014/main" id="{73E5B0D7-8BE3-9C85-81BD-F1B59F22895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371600" y="1752600"/>
            <a:ext cx="6172200" cy="1447800"/>
          </a:xfrm>
        </p:spPr>
        <p:txBody>
          <a:bodyPr wrap="none"/>
          <a:lstStyle/>
          <a:p>
            <a:pPr algn="ctr">
              <a:spcBef>
                <a:spcPct val="100000"/>
              </a:spcBef>
              <a:spcAft>
                <a:spcPct val="35000"/>
              </a:spcAft>
              <a:defRPr/>
            </a:pPr>
            <a:r>
              <a:rPr lang="en-US" sz="3200" dirty="0">
                <a:solidFill>
                  <a:schemeClr val="tx1"/>
                </a:solidFill>
                <a:latin typeface="+mj-lt"/>
                <a:cs typeface="+mj-cs"/>
              </a:rPr>
              <a:t> Recursion</a:t>
            </a:r>
            <a:endParaRPr lang="en-US" sz="1800" dirty="0">
              <a:solidFill>
                <a:schemeClr val="tx1"/>
              </a:solidFill>
              <a:latin typeface="+mj-lt"/>
              <a:cs typeface="+mj-cs"/>
            </a:endParaRPr>
          </a:p>
        </p:txBody>
      </p:sp>
      <p:sp>
        <p:nvSpPr>
          <p:cNvPr id="4100" name="Rectangle 7">
            <a:extLst>
              <a:ext uri="{FF2B5EF4-FFF2-40B4-BE49-F238E27FC236}">
                <a16:creationId xmlns:a16="http://schemas.microsoft.com/office/drawing/2014/main" id="{D68607C2-DAAF-491D-7DF0-C47806CC6F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7800" y="1766888"/>
            <a:ext cx="6172200" cy="53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000" dirty="0">
                <a:solidFill>
                  <a:srgbClr val="737373"/>
                </a:solidFill>
              </a:rPr>
              <a:t>Lecture </a:t>
            </a:r>
            <a:r>
              <a:rPr lang="he-IL" altLang="en-US" sz="2000" dirty="0">
                <a:solidFill>
                  <a:srgbClr val="737373"/>
                </a:solidFill>
              </a:rPr>
              <a:t>7-1</a:t>
            </a:r>
            <a:endParaRPr lang="en-US" altLang="en-US" sz="2800" dirty="0"/>
          </a:p>
        </p:txBody>
      </p:sp>
      <p:pic>
        <p:nvPicPr>
          <p:cNvPr id="4101" name="Content Placeholder 4">
            <a:extLst>
              <a:ext uri="{FF2B5EF4-FFF2-40B4-BE49-F238E27FC236}">
                <a16:creationId xmlns:a16="http://schemas.microsoft.com/office/drawing/2014/main" id="{3C6757A1-F401-0C52-FD9A-092ACF92E3B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5" r="1605"/>
          <a:stretch>
            <a:fillRect/>
          </a:stretch>
        </p:blipFill>
        <p:spPr bwMode="auto">
          <a:xfrm>
            <a:off x="2171700" y="2971800"/>
            <a:ext cx="4686300" cy="323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7C269BD5-4B1F-43BD-3457-27D2FEE947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 to Computer Science</a:t>
            </a:r>
          </a:p>
          <a:p>
            <a:pPr algn="l">
              <a:spcBef>
                <a:spcPts val="400"/>
              </a:spcBef>
              <a:defRPr/>
            </a:pPr>
            <a:r>
              <a:rPr lang="en-US" sz="16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Reichman University</a:t>
            </a:r>
          </a:p>
        </p:txBody>
      </p:sp>
    </p:spTree>
    <p:extLst>
      <p:ext uri="{BB962C8B-B14F-4D97-AF65-F5344CB8AC3E}">
        <p14:creationId xmlns:p14="http://schemas.microsoft.com/office/powerpoint/2010/main" val="3072968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4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Recursive and iterative implementations</a:t>
            </a:r>
            <a:endParaRPr lang="en-US" dirty="0">
              <a:latin typeface="+mj-lt"/>
              <a:cs typeface="+mj-cs"/>
            </a:endParaRPr>
          </a:p>
        </p:txBody>
      </p:sp>
      <p:sp>
        <p:nvSpPr>
          <p:cNvPr id="14352" name="Rectangle 4"/>
          <p:cNvSpPr>
            <a:spLocks noChangeArrowheads="1"/>
          </p:cNvSpPr>
          <p:nvPr/>
        </p:nvSpPr>
        <p:spPr bwMode="auto">
          <a:xfrm>
            <a:off x="152400" y="442052"/>
            <a:ext cx="3200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>
              <a:spcBef>
                <a:spcPct val="15000"/>
              </a:spcBef>
              <a:buSzPct val="85000"/>
              <a:buFont typeface="Wingdings" charset="2"/>
              <a:buNone/>
            </a:pPr>
            <a:endParaRPr lang="en-US" altLang="en-US" sz="1800" dirty="0">
              <a:latin typeface="Comic Sans MS" charset="0"/>
            </a:endParaRPr>
          </a:p>
        </p:txBody>
      </p:sp>
      <p:sp>
        <p:nvSpPr>
          <p:cNvPr id="14349" name="Rectangle 4"/>
          <p:cNvSpPr>
            <a:spLocks noChangeArrowheads="1"/>
          </p:cNvSpPr>
          <p:nvPr/>
        </p:nvSpPr>
        <p:spPr bwMode="auto">
          <a:xfrm>
            <a:off x="5884863" y="838200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14350" name="Rectangle 7"/>
          <p:cNvSpPr>
            <a:spLocks noChangeArrowheads="1"/>
          </p:cNvSpPr>
          <p:nvPr/>
        </p:nvSpPr>
        <p:spPr bwMode="auto">
          <a:xfrm>
            <a:off x="5884863" y="838200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graphicFrame>
        <p:nvGraphicFramePr>
          <p:cNvPr id="18" name="Object 16">
            <a:extLst>
              <a:ext uri="{FF2B5EF4-FFF2-40B4-BE49-F238E27FC236}">
                <a16:creationId xmlns:a16="http://schemas.microsoft.com/office/drawing/2014/main" id="{B1BEE01C-9410-744C-9669-1ED299FCEC1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4206224"/>
              </p:ext>
            </p:extLst>
          </p:nvPr>
        </p:nvGraphicFramePr>
        <p:xfrm>
          <a:off x="468592" y="890454"/>
          <a:ext cx="3634816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819400" imgH="469900" progId="Equation.3">
                  <p:embed/>
                </p:oleObj>
              </mc:Choice>
              <mc:Fallback>
                <p:oleObj name="Equation" r:id="rId3" imgW="2819400" imgH="469900" progId="Equation.3">
                  <p:embed/>
                  <p:pic>
                    <p:nvPicPr>
                      <p:cNvPr id="8198" name="Object 1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92" y="890454"/>
                        <a:ext cx="3634816" cy="619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4">
            <a:extLst>
              <a:ext uri="{FF2B5EF4-FFF2-40B4-BE49-F238E27FC236}">
                <a16:creationId xmlns:a16="http://schemas.microsoft.com/office/drawing/2014/main" id="{DFB58201-772C-A74B-AD3C-A79E3A9CDA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528" y="2140024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0" name="Rectangle 7">
            <a:extLst>
              <a:ext uri="{FF2B5EF4-FFF2-40B4-BE49-F238E27FC236}">
                <a16:creationId xmlns:a16="http://schemas.microsoft.com/office/drawing/2014/main" id="{0468FE9E-4CB1-1046-8D6B-C81DE278A7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528" y="2140024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46247B0-8E55-3F44-BD34-B2163E5BFC33}"/>
              </a:ext>
            </a:extLst>
          </p:cNvPr>
          <p:cNvGrpSpPr/>
          <p:nvPr/>
        </p:nvGrpSpPr>
        <p:grpSpPr>
          <a:xfrm>
            <a:off x="641811" y="1663420"/>
            <a:ext cx="3288378" cy="1983291"/>
            <a:chOff x="641811" y="1663420"/>
            <a:chExt cx="3288378" cy="1983291"/>
          </a:xfrm>
        </p:grpSpPr>
        <p:sp>
          <p:nvSpPr>
            <p:cNvPr id="23" name="Rectangle 14">
              <a:extLst>
                <a:ext uri="{FF2B5EF4-FFF2-40B4-BE49-F238E27FC236}">
                  <a16:creationId xmlns:a16="http://schemas.microsoft.com/office/drawing/2014/main" id="{3573D620-55C9-0A48-A16A-759352AF688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1811" y="1663420"/>
              <a:ext cx="3288378" cy="185232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226800" rIns="0" bIns="262800" anchor="ctr"/>
            <a:lstStyle>
              <a:lvl1pPr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1pPr>
              <a:lvl2pPr marL="742950" indent="-28575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2pPr>
              <a:lvl3pPr marL="11430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3pPr>
              <a:lvl4pPr marL="16002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4pPr>
              <a:lvl5pPr marL="2057400" indent="-228600"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-128"/>
                </a:defRPr>
              </a:lvl9pPr>
            </a:lstStyle>
            <a:p>
              <a:pPr>
                <a:spcBef>
                  <a:spcPts val="200"/>
                </a:spcBef>
                <a:defRPr/>
              </a:pPr>
              <a:r>
                <a:rPr lang="en-US" altLang="en-US" sz="1200" dirty="0">
                  <a:solidFill>
                    <a:schemeClr val="accent1">
                      <a:lumMod val="5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Returns the factorial (n!) of the given n.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public static int factorial(int n) {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    if (n</a:t>
              </a:r>
              <a:r>
                <a:rPr lang="en-US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1100" dirty="0">
                  <a:latin typeface="Consolas" charset="0"/>
                </a:rPr>
                <a:t>==</a:t>
              </a:r>
              <a:r>
                <a:rPr lang="en-US" alt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1100" dirty="0">
                  <a:latin typeface="Consolas" charset="0"/>
                </a:rPr>
                <a:t>1)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        return 1;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    else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        return n * factorial((n</a:t>
              </a:r>
              <a:r>
                <a:rPr lang="en-US" alt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1100" dirty="0">
                  <a:latin typeface="Consolas" charset="0"/>
                </a:rPr>
                <a:t>–</a:t>
              </a:r>
              <a:r>
                <a:rPr lang="en-US" altLang="en-US" sz="11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en-US" sz="1100" dirty="0">
                  <a:latin typeface="Consolas" charset="0"/>
                </a:rPr>
                <a:t>1));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    }</a:t>
              </a:r>
            </a:p>
            <a:p>
              <a:pPr>
                <a:spcBef>
                  <a:spcPts val="200"/>
                </a:spcBef>
                <a:defRPr/>
              </a:pPr>
              <a:r>
                <a:rPr lang="en-US" altLang="en-US" sz="1100" dirty="0">
                  <a:latin typeface="Consolas" charset="0"/>
                </a:rPr>
                <a:t>}</a:t>
              </a:r>
              <a:endParaRPr lang="en-US" altLang="en-US" sz="1100" dirty="0">
                <a:latin typeface="Lucida Console" charset="0"/>
              </a:endParaRPr>
            </a:p>
          </p:txBody>
        </p:sp>
        <p:sp>
          <p:nvSpPr>
            <p:cNvPr id="24" name="Rounded Rectangular Callout 23">
              <a:extLst>
                <a:ext uri="{FF2B5EF4-FFF2-40B4-BE49-F238E27FC236}">
                  <a16:creationId xmlns:a16="http://schemas.microsoft.com/office/drawing/2014/main" id="{EAE682FF-728D-3D40-A7D4-327E48667E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8242" y="3384774"/>
              <a:ext cx="2133600" cy="261937"/>
            </a:xfrm>
            <a:prstGeom prst="wedgeRoundRectCallout">
              <a:avLst>
                <a:gd name="adj1" fmla="val 23326"/>
                <a:gd name="adj2" fmla="val -45553"/>
                <a:gd name="adj3" fmla="val 1666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46800" anchor="ctr"/>
            <a:lstStyle/>
            <a:p>
              <a:pPr marL="0" lvl="1" algn="ctr">
                <a:spcBef>
                  <a:spcPts val="600"/>
                </a:spcBef>
                <a:buClr>
                  <a:schemeClr val="tx1"/>
                </a:buClr>
                <a:defRPr/>
              </a:pPr>
              <a:r>
                <a:rPr lang="en-US" sz="1400" dirty="0">
                  <a:latin typeface="Times New Roman" charset="0"/>
                  <a:ea typeface="Times New Roman" charset="0"/>
                  <a:cs typeface="Times New Roman" charset="0"/>
                </a:rPr>
                <a:t>recursive implementation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611329A-83DC-11CC-2FF8-B1DF4FBB6B29}"/>
              </a:ext>
            </a:extLst>
          </p:cNvPr>
          <p:cNvGrpSpPr/>
          <p:nvPr/>
        </p:nvGrpSpPr>
        <p:grpSpPr>
          <a:xfrm>
            <a:off x="4876799" y="918658"/>
            <a:ext cx="3944937" cy="2733196"/>
            <a:chOff x="4876799" y="918658"/>
            <a:chExt cx="3944937" cy="2733196"/>
          </a:xfrm>
        </p:grpSpPr>
        <p:graphicFrame>
          <p:nvGraphicFramePr>
            <p:cNvPr id="14353" name="Object 58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200448640"/>
                </p:ext>
              </p:extLst>
            </p:nvPr>
          </p:nvGraphicFramePr>
          <p:xfrm>
            <a:off x="4876799" y="918658"/>
            <a:ext cx="3944937" cy="62157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" imgW="3048000" imgH="469900" progId="Equation.3">
                    <p:embed/>
                  </p:oleObj>
                </mc:Choice>
                <mc:Fallback>
                  <p:oleObj name="Equation" r:id="rId5" imgW="3048000" imgH="469900" progId="Equation.3">
                    <p:embed/>
                    <p:pic>
                      <p:nvPicPr>
                        <p:cNvPr id="0" name="Object 58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4876799" y="918658"/>
                          <a:ext cx="3944937" cy="621573"/>
                        </a:xfrm>
                        <a:prstGeom prst="rect">
                          <a:avLst/>
                        </a:prstGeom>
                        <a:noFill/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7DD1D87-7D27-EA42-B00C-79C9B118012D}"/>
                </a:ext>
              </a:extLst>
            </p:cNvPr>
            <p:cNvGrpSpPr/>
            <p:nvPr/>
          </p:nvGrpSpPr>
          <p:grpSpPr>
            <a:xfrm>
              <a:off x="5205078" y="1644879"/>
              <a:ext cx="3288378" cy="2006975"/>
              <a:chOff x="4994769" y="1621009"/>
              <a:chExt cx="3288378" cy="2006975"/>
            </a:xfrm>
          </p:grpSpPr>
          <p:sp>
            <p:nvSpPr>
              <p:cNvPr id="21" name="Rectangle 14">
                <a:extLst>
                  <a:ext uri="{FF2B5EF4-FFF2-40B4-BE49-F238E27FC236}">
                    <a16:creationId xmlns:a16="http://schemas.microsoft.com/office/drawing/2014/main" id="{7725C1B1-C99B-B74C-AF75-4D0A30B7D2A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94769" y="1621009"/>
                <a:ext cx="3288378" cy="1852323"/>
              </a:xfrm>
              <a:prstGeom prst="rect">
                <a:avLst/>
              </a:prstGeom>
              <a:solidFill>
                <a:schemeClr val="bg1"/>
              </a:solidFill>
              <a:ln w="9525">
                <a:solidFill>
                  <a:srgbClr val="293973"/>
                </a:solidFill>
                <a:miter lim="800000"/>
                <a:headEnd/>
                <a:tailEnd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lIns="144000" tIns="226800" rIns="0" bIns="262800" anchor="ctr"/>
              <a:lstStyle>
                <a:lvl1pPr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1pPr>
                <a:lvl2pPr marL="742950" indent="-28575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Arial" charset="0"/>
                    <a:ea typeface="ＭＳ Ｐゴシック" charset="-128"/>
                  </a:defRPr>
                </a:lvl9pPr>
              </a:lstStyle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200" dirty="0">
                    <a:solidFill>
                      <a:schemeClr val="accent1">
                        <a:lumMod val="50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// Returns the factorial (n!) of a given n.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public static long factorial (int n) {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    int fact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=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1;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    for (int i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=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1; i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&lt;=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n; i++) {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        fact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*=</a:t>
                </a:r>
                <a:r>
                  <a:rPr lang="en-US" altLang="en-US" sz="8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en-US" sz="1100" dirty="0">
                    <a:latin typeface="Consolas" charset="0"/>
                  </a:rPr>
                  <a:t>i;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    }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    return fact;</a:t>
                </a:r>
              </a:p>
              <a:p>
                <a:pPr>
                  <a:spcBef>
                    <a:spcPts val="200"/>
                  </a:spcBef>
                  <a:defRPr/>
                </a:pPr>
                <a:r>
                  <a:rPr lang="en-US" altLang="en-US" sz="1100" dirty="0">
                    <a:latin typeface="Consolas" charset="0"/>
                  </a:rPr>
                  <a:t>}</a:t>
                </a:r>
              </a:p>
            </p:txBody>
          </p:sp>
          <p:sp>
            <p:nvSpPr>
              <p:cNvPr id="25" name="Rounded Rectangular Callout 24">
                <a:extLst>
                  <a:ext uri="{FF2B5EF4-FFF2-40B4-BE49-F238E27FC236}">
                    <a16:creationId xmlns:a16="http://schemas.microsoft.com/office/drawing/2014/main" id="{ECFE2DF8-E2A0-444C-A906-BD71BF08C90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038091" y="3318679"/>
                <a:ext cx="2039936" cy="309305"/>
              </a:xfrm>
              <a:prstGeom prst="wedgeRoundRectCallout">
                <a:avLst>
                  <a:gd name="adj1" fmla="val 23326"/>
                  <a:gd name="adj2" fmla="val -45553"/>
                  <a:gd name="adj3" fmla="val 16667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tIns="46800" anchor="ctr"/>
              <a:lstStyle/>
              <a:p>
                <a:pPr marL="0" lvl="1" algn="ctr">
                  <a:spcBef>
                    <a:spcPts val="600"/>
                  </a:spcBef>
                  <a:buClr>
                    <a:schemeClr val="tx1"/>
                  </a:buClr>
                  <a:defRPr/>
                </a:pPr>
                <a:r>
                  <a:rPr lang="en-US" sz="1400" dirty="0">
                    <a:latin typeface="Times New Roman" charset="0"/>
                    <a:ea typeface="Times New Roman" charset="0"/>
                    <a:cs typeface="Times New Roman" charset="0"/>
                  </a:rPr>
                  <a:t>iterative implementation</a:t>
                </a:r>
              </a:p>
            </p:txBody>
          </p:sp>
        </p:grpSp>
      </p:grpSp>
      <p:sp>
        <p:nvSpPr>
          <p:cNvPr id="26" name="Rectangle 3">
            <a:extLst>
              <a:ext uri="{FF2B5EF4-FFF2-40B4-BE49-F238E27FC236}">
                <a16:creationId xmlns:a16="http://schemas.microsoft.com/office/drawing/2014/main" id="{AF9FA23E-F4B2-DB4F-A84C-3AA4E5D85C5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018" y="3939981"/>
            <a:ext cx="8071763" cy="24874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2075" tIns="46038" rIns="92075" bIns="46038"/>
          <a:lstStyle>
            <a:lvl1pPr marL="182563" indent="-182563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1200"/>
              </a:spcBef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-US" altLang="en-US" sz="1800" dirty="0">
                <a:latin typeface="Times New Roman" charset="0"/>
              </a:rPr>
              <a:t>Every recursive implementation has an equivalent iterative implementation</a:t>
            </a:r>
          </a:p>
          <a:p>
            <a:pPr>
              <a:spcBef>
                <a:spcPts val="1200"/>
              </a:spcBef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-US" altLang="en-US" sz="1800" dirty="0">
                <a:latin typeface="Times New Roman" charset="0"/>
              </a:rPr>
              <a:t>The recursive implementation is often more elegant</a:t>
            </a:r>
          </a:p>
          <a:p>
            <a:pPr>
              <a:spcBef>
                <a:spcPts val="1200"/>
              </a:spcBef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-US" altLang="en-US" sz="1800" dirty="0">
                <a:latin typeface="Times New Roman" charset="0"/>
              </a:rPr>
              <a:t>The iterative implementation looks more efficient</a:t>
            </a:r>
          </a:p>
          <a:p>
            <a:pPr>
              <a:spcBef>
                <a:spcPts val="1200"/>
              </a:spcBef>
              <a:buClr>
                <a:schemeClr val="tx1"/>
              </a:buClr>
              <a:buSzPct val="100000"/>
              <a:buFont typeface="Arial" charset="0"/>
              <a:buChar char="•"/>
            </a:pPr>
            <a:r>
              <a:rPr lang="en-US" altLang="en-US" sz="1800" dirty="0">
                <a:latin typeface="Times New Roman" charset="0"/>
              </a:rPr>
              <a:t>But, good compilers generate low-level code that converts recursive implementations into iterative implementations.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bldLvl="3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C5BB70-5E3B-9EEF-4447-A06343E498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4">
            <a:extLst>
              <a:ext uri="{FF2B5EF4-FFF2-40B4-BE49-F238E27FC236}">
                <a16:creationId xmlns:a16="http://schemas.microsoft.com/office/drawing/2014/main" id="{FD89E5A2-6D3F-4361-CB87-8EA2212004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1811" y="1663420"/>
            <a:ext cx="3288378" cy="1852323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08000" tIns="226800" rIns="0" bIns="262800" anchor="ctr"/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>
              <a:spcBef>
                <a:spcPts val="200"/>
              </a:spcBef>
              <a:defRPr/>
            </a:pPr>
            <a:r>
              <a:rPr lang="en-US" altLang="en-US" sz="1200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factorial (n!) of the given n.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public static int factorial(int n) {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    if (n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100" dirty="0">
                <a:latin typeface="Consolas" charset="0"/>
              </a:rPr>
              <a:t>==</a:t>
            </a:r>
            <a:r>
              <a:rPr lang="en-US" alt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100" dirty="0">
                <a:latin typeface="Consolas" charset="0"/>
              </a:rPr>
              <a:t>1)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        return 1;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    else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        return n * factorial((n</a:t>
            </a:r>
            <a:r>
              <a:rPr lang="en-US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100" dirty="0">
                <a:latin typeface="Consolas" charset="0"/>
              </a:rPr>
              <a:t>–</a:t>
            </a:r>
            <a:r>
              <a:rPr lang="en-US" alt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sz="1100" dirty="0">
                <a:latin typeface="Consolas" charset="0"/>
              </a:rPr>
              <a:t>1));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    }</a:t>
            </a:r>
          </a:p>
          <a:p>
            <a:pPr>
              <a:spcBef>
                <a:spcPts val="200"/>
              </a:spcBef>
              <a:defRPr/>
            </a:pPr>
            <a:r>
              <a:rPr lang="en-US" altLang="en-US" sz="1100" dirty="0">
                <a:latin typeface="Consolas" charset="0"/>
              </a:rPr>
              <a:t>}</a:t>
            </a:r>
            <a:endParaRPr lang="en-US" altLang="en-US" sz="1100" dirty="0">
              <a:latin typeface="Lucida Console" charset="0"/>
            </a:endParaRPr>
          </a:p>
        </p:txBody>
      </p:sp>
      <p:sp>
        <p:nvSpPr>
          <p:cNvPr id="1127426" name="Rectangle 2">
            <a:extLst>
              <a:ext uri="{FF2B5EF4-FFF2-40B4-BE49-F238E27FC236}">
                <a16:creationId xmlns:a16="http://schemas.microsoft.com/office/drawing/2014/main" id="{B2BB01D2-2295-8577-E3AD-25531F3FACF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Recursive intuition</a:t>
            </a:r>
            <a:endParaRPr lang="en-US" dirty="0">
              <a:latin typeface="+mj-lt"/>
              <a:cs typeface="+mj-cs"/>
            </a:endParaRPr>
          </a:p>
        </p:txBody>
      </p:sp>
      <p:sp>
        <p:nvSpPr>
          <p:cNvPr id="14352" name="Rectangle 4">
            <a:extLst>
              <a:ext uri="{FF2B5EF4-FFF2-40B4-BE49-F238E27FC236}">
                <a16:creationId xmlns:a16="http://schemas.microsoft.com/office/drawing/2014/main" id="{CB1B4E89-281B-A28E-9B8C-85EB29A091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442052"/>
            <a:ext cx="3200400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just">
              <a:spcBef>
                <a:spcPct val="15000"/>
              </a:spcBef>
              <a:buSzPct val="85000"/>
              <a:buFont typeface="Wingdings" charset="2"/>
              <a:buNone/>
            </a:pPr>
            <a:endParaRPr lang="en-US" altLang="en-US" sz="1800" dirty="0">
              <a:latin typeface="Comic Sans MS" charset="0"/>
            </a:endParaRPr>
          </a:p>
        </p:txBody>
      </p:sp>
      <p:sp>
        <p:nvSpPr>
          <p:cNvPr id="14349" name="Rectangle 4">
            <a:extLst>
              <a:ext uri="{FF2B5EF4-FFF2-40B4-BE49-F238E27FC236}">
                <a16:creationId xmlns:a16="http://schemas.microsoft.com/office/drawing/2014/main" id="{1AE87465-A501-BC01-CE4E-820A1EA9D1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4863" y="838200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14350" name="Rectangle 7">
            <a:extLst>
              <a:ext uri="{FF2B5EF4-FFF2-40B4-BE49-F238E27FC236}">
                <a16:creationId xmlns:a16="http://schemas.microsoft.com/office/drawing/2014/main" id="{944E9C86-7CD9-9991-D445-6C6775657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4863" y="838200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graphicFrame>
        <p:nvGraphicFramePr>
          <p:cNvPr id="18" name="Object 16">
            <a:extLst>
              <a:ext uri="{FF2B5EF4-FFF2-40B4-BE49-F238E27FC236}">
                <a16:creationId xmlns:a16="http://schemas.microsoft.com/office/drawing/2014/main" id="{02038029-D4D1-B188-E0FD-494D4DCFE35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68592" y="890454"/>
          <a:ext cx="3634816" cy="619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2819400" imgH="469900" progId="Equation.3">
                  <p:embed/>
                </p:oleObj>
              </mc:Choice>
              <mc:Fallback>
                <p:oleObj name="Equation" r:id="rId3" imgW="2819400" imgH="469900" progId="Equation.3">
                  <p:embed/>
                  <p:pic>
                    <p:nvPicPr>
                      <p:cNvPr id="18" name="Object 16">
                        <a:extLst>
                          <a:ext uri="{FF2B5EF4-FFF2-40B4-BE49-F238E27FC236}">
                            <a16:creationId xmlns:a16="http://schemas.microsoft.com/office/drawing/2014/main" id="{B1BEE01C-9410-744C-9669-1ED299FCEC1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68592" y="890454"/>
                        <a:ext cx="3634816" cy="6191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Rectangle 4">
            <a:extLst>
              <a:ext uri="{FF2B5EF4-FFF2-40B4-BE49-F238E27FC236}">
                <a16:creationId xmlns:a16="http://schemas.microsoft.com/office/drawing/2014/main" id="{8D273E3F-EA81-AE6D-9276-85969B7B99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528" y="2140024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20" name="Rectangle 7">
            <a:extLst>
              <a:ext uri="{FF2B5EF4-FFF2-40B4-BE49-F238E27FC236}">
                <a16:creationId xmlns:a16="http://schemas.microsoft.com/office/drawing/2014/main" id="{342DBFB1-A2D9-F433-239D-A40C6EBFEB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12528" y="2140024"/>
            <a:ext cx="304800" cy="22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sz="1400" dirty="0"/>
          </a:p>
        </p:txBody>
      </p:sp>
      <p:sp>
        <p:nvSpPr>
          <p:cNvPr id="6" name="AutoShape 9">
            <a:extLst>
              <a:ext uri="{FF2B5EF4-FFF2-40B4-BE49-F238E27FC236}">
                <a16:creationId xmlns:a16="http://schemas.microsoft.com/office/drawing/2014/main" id="{74259202-B476-EA27-1B72-B334377A89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33687" y="3669193"/>
            <a:ext cx="990600" cy="30480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reduction</a:t>
            </a:r>
          </a:p>
        </p:txBody>
      </p:sp>
      <p:cxnSp>
        <p:nvCxnSpPr>
          <p:cNvPr id="7" name="AutoShape 10">
            <a:extLst>
              <a:ext uri="{FF2B5EF4-FFF2-40B4-BE49-F238E27FC236}">
                <a16:creationId xmlns:a16="http://schemas.microsoft.com/office/drawing/2014/main" id="{5E857322-3430-07D0-E2DC-CF768E3F4BC8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3200400" y="2933407"/>
            <a:ext cx="0" cy="735786"/>
          </a:xfrm>
          <a:prstGeom prst="straightConnector1">
            <a:avLst/>
          </a:prstGeom>
          <a:noFill/>
          <a:ln w="19050">
            <a:solidFill>
              <a:schemeClr val="bg1">
                <a:lumMod val="50000"/>
              </a:schemeClr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AutoShape 13">
            <a:extLst>
              <a:ext uri="{FF2B5EF4-FFF2-40B4-BE49-F238E27FC236}">
                <a16:creationId xmlns:a16="http://schemas.microsoft.com/office/drawing/2014/main" id="{6FBB4A5E-C201-6442-E23A-9949DED151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41911" y="3669193"/>
            <a:ext cx="1219200" cy="304800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combination</a:t>
            </a:r>
          </a:p>
        </p:txBody>
      </p:sp>
      <p:cxnSp>
        <p:nvCxnSpPr>
          <p:cNvPr id="9" name="AutoShape 14">
            <a:extLst>
              <a:ext uri="{FF2B5EF4-FFF2-40B4-BE49-F238E27FC236}">
                <a16:creationId xmlns:a16="http://schemas.microsoft.com/office/drawing/2014/main" id="{DBDA66FA-397B-03D9-5108-8D3215396AED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057400" y="2960237"/>
            <a:ext cx="0" cy="711517"/>
          </a:xfrm>
          <a:prstGeom prst="straightConnector1">
            <a:avLst/>
          </a:prstGeom>
          <a:noFill/>
          <a:ln w="19050">
            <a:solidFill>
              <a:schemeClr val="bg1">
                <a:lumMod val="50000"/>
              </a:schemeClr>
            </a:solidFill>
            <a:round/>
            <a:headEnd/>
            <a:tailEnd type="stealth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AutoShape 5">
            <a:extLst>
              <a:ext uri="{FF2B5EF4-FFF2-40B4-BE49-F238E27FC236}">
                <a16:creationId xmlns:a16="http://schemas.microsoft.com/office/drawing/2014/main" id="{42703700-12CB-E6F0-9384-0C90CEE6DE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4575" y="2351738"/>
            <a:ext cx="1038225" cy="247504"/>
          </a:xfrm>
          <a:prstGeom prst="roundRect">
            <a:avLst>
              <a:gd name="adj" fmla="val 16667"/>
            </a:avLst>
          </a:prstGeom>
          <a:solidFill>
            <a:schemeClr val="bg1">
              <a:lumMod val="95000"/>
            </a:schemeClr>
          </a:solidFill>
          <a:ln w="19050">
            <a:solidFill>
              <a:schemeClr val="bg1">
                <a:lumMod val="75000"/>
              </a:schemeClr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base case</a:t>
            </a:r>
          </a:p>
        </p:txBody>
      </p:sp>
      <p:sp>
        <p:nvSpPr>
          <p:cNvPr id="11" name="Right Brace 1">
            <a:extLst>
              <a:ext uri="{FF2B5EF4-FFF2-40B4-BE49-F238E27FC236}">
                <a16:creationId xmlns:a16="http://schemas.microsoft.com/office/drawing/2014/main" id="{3B48D0F8-6C84-695D-62B8-774E1911C74C}"/>
              </a:ext>
            </a:extLst>
          </p:cNvPr>
          <p:cNvSpPr>
            <a:spLocks/>
          </p:cNvSpPr>
          <p:nvPr/>
        </p:nvSpPr>
        <p:spPr bwMode="auto">
          <a:xfrm>
            <a:off x="2061159" y="2225363"/>
            <a:ext cx="152400" cy="536575"/>
          </a:xfrm>
          <a:prstGeom prst="rightBrace">
            <a:avLst>
              <a:gd name="adj1" fmla="val 60281"/>
              <a:gd name="adj2" fmla="val 48500"/>
            </a:avLst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60000"/>
              </a:spcBef>
              <a:buClr>
                <a:srgbClr val="0066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1pPr>
            <a:lvl2pPr marL="742950" indent="-285750">
              <a:spcBef>
                <a:spcPct val="60000"/>
              </a:spcBef>
              <a:buClr>
                <a:srgbClr val="000099"/>
              </a:buClr>
              <a:buSzPct val="65000"/>
              <a:buFont typeface="Wingdings" charset="2"/>
              <a:buChar char="l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q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65000"/>
              <a:buFont typeface="Wingdings" charset="2"/>
              <a:buChar char="n"/>
              <a:defRPr>
                <a:solidFill>
                  <a:schemeClr val="tx1"/>
                </a:solidFill>
                <a:latin typeface="Arial" charset="0"/>
                <a:ea typeface="ＭＳ Ｐゴシック" charset="-128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endParaRPr lang="en-US" altLang="en-US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4B66C006-CED6-D930-2FF4-8A91F0E516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36178" y="890454"/>
            <a:ext cx="4114800" cy="556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Char char="•"/>
              <a:defRPr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1pPr>
            <a:lvl2pPr marL="742950" indent="-285750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Char char="•"/>
              <a:defRPr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Char char="•"/>
              <a:defRPr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Char char="•"/>
              <a:defRPr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 charset="0"/>
              <a:buChar char="•"/>
              <a:defRPr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defRPr>
            </a:lvl5pPr>
            <a:lvl6pPr marL="25146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3300"/>
              </a:buClr>
              <a:buSzPct val="100000"/>
              <a:buFont typeface="Wingdings" charset="0"/>
              <a:buChar char="n"/>
              <a:defRPr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 typeface="Wingdings" charset="2"/>
              <a:buNone/>
            </a:pPr>
            <a:r>
              <a:rPr lang="en-US" altLang="en-US" sz="1800" kern="0" dirty="0">
                <a:ea typeface="ＭＳ Ｐゴシック" charset="-128"/>
              </a:rPr>
              <a:t>Recursive intuition and algorithms are</a:t>
            </a:r>
            <a:br>
              <a:rPr lang="en-US" altLang="en-US" sz="1800" kern="0" dirty="0">
                <a:ea typeface="ＭＳ Ｐゴシック" charset="-128"/>
              </a:rPr>
            </a:br>
            <a:r>
              <a:rPr lang="en-US" altLang="en-US" sz="1800" kern="0" dirty="0">
                <a:ea typeface="ＭＳ Ｐゴシック" charset="-128"/>
              </a:rPr>
              <a:t>based on three elements:</a:t>
            </a:r>
          </a:p>
          <a:p>
            <a:pPr>
              <a:buFont typeface="Wingdings" charset="2"/>
              <a:buNone/>
            </a:pPr>
            <a:r>
              <a:rPr lang="en-US" altLang="en-US" sz="1800" u="sng" kern="0" dirty="0">
                <a:ea typeface="ＭＳ Ｐゴシック" charset="-128"/>
              </a:rPr>
              <a:t>Reduction:</a:t>
            </a:r>
            <a:br>
              <a:rPr lang="en-US" altLang="en-US" sz="1800" u="sng" kern="0" dirty="0">
                <a:ea typeface="ＭＳ Ｐゴシック" charset="-128"/>
              </a:rPr>
            </a:br>
            <a:r>
              <a:rPr lang="en-US" altLang="en-US" sz="1800" kern="0" dirty="0">
                <a:ea typeface="ＭＳ Ｐゴシック" charset="-128"/>
              </a:rPr>
              <a:t>Reduce the original problem into</a:t>
            </a:r>
            <a:br>
              <a:rPr lang="en-US" altLang="en-US" sz="1800" kern="0" dirty="0">
                <a:ea typeface="ＭＳ Ｐゴシック" charset="-128"/>
              </a:rPr>
            </a:br>
            <a:r>
              <a:rPr lang="en-US" altLang="en-US" sz="1800" kern="0" dirty="0">
                <a:ea typeface="ＭＳ Ｐゴシック" charset="-128"/>
              </a:rPr>
              <a:t>a smaller / simpler sub-problem</a:t>
            </a:r>
          </a:p>
          <a:p>
            <a:pPr>
              <a:buFont typeface="Wingdings" charset="2"/>
              <a:buNone/>
            </a:pPr>
            <a:r>
              <a:rPr lang="en-US" altLang="en-US" sz="1800" u="sng" kern="0" dirty="0">
                <a:ea typeface="ＭＳ Ｐゴシック" charset="-128"/>
              </a:rPr>
              <a:t>Base case:</a:t>
            </a:r>
            <a:br>
              <a:rPr lang="en-US" altLang="en-US" sz="1800" u="sng" kern="0" dirty="0">
                <a:ea typeface="ＭＳ Ｐゴシック" charset="-128"/>
              </a:rPr>
            </a:br>
            <a:r>
              <a:rPr lang="en-US" altLang="en-US" sz="1800" kern="0" dirty="0">
                <a:ea typeface="ＭＳ Ｐゴシック" charset="-128"/>
              </a:rPr>
              <a:t>At some point the reduction must arrive to a sub-problem that</a:t>
            </a:r>
            <a:br>
              <a:rPr lang="en-US" altLang="en-US" sz="1800" kern="0" dirty="0">
                <a:ea typeface="ＭＳ Ｐゴシック" charset="-128"/>
              </a:rPr>
            </a:br>
            <a:r>
              <a:rPr lang="en-US" altLang="en-US" sz="1800" kern="0" dirty="0">
                <a:ea typeface="ＭＳ Ｐゴシック" charset="-128"/>
              </a:rPr>
              <a:t>can be solved directly</a:t>
            </a:r>
          </a:p>
          <a:p>
            <a:pPr>
              <a:buFont typeface="Wingdings" charset="2"/>
              <a:buNone/>
            </a:pPr>
            <a:r>
              <a:rPr lang="en-US" altLang="en-US" sz="1800" u="sng" kern="0" dirty="0">
                <a:ea typeface="ＭＳ Ｐゴシック" charset="-128"/>
              </a:rPr>
              <a:t>Combination:</a:t>
            </a:r>
            <a:br>
              <a:rPr lang="en-US" altLang="en-US" sz="1800" kern="0" dirty="0">
                <a:ea typeface="ＭＳ Ｐゴシック" charset="-128"/>
              </a:rPr>
            </a:br>
            <a:r>
              <a:rPr lang="en-US" altLang="en-US" sz="1800" kern="0" dirty="0">
                <a:ea typeface="ＭＳ Ｐゴシック" charset="-128"/>
              </a:rPr>
              <a:t>Combining the current “level” with results returned by the level below.</a:t>
            </a:r>
          </a:p>
        </p:txBody>
      </p:sp>
    </p:spTree>
    <p:extLst>
      <p:ext uri="{BB962C8B-B14F-4D97-AF65-F5344CB8AC3E}">
        <p14:creationId xmlns:p14="http://schemas.microsoft.com/office/powerpoint/2010/main" val="90013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4635CBE-59BE-0242-B43E-365995D79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1023937"/>
            <a:ext cx="5889625" cy="4810125"/>
          </a:xfrm>
        </p:spPr>
        <p:txBody>
          <a:bodyPr/>
          <a:lstStyle/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functions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Factorial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String processing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Fibonacci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Power</a:t>
            </a:r>
          </a:p>
          <a:p>
            <a:pPr marL="88900" indent="0">
              <a:spcBef>
                <a:spcPts val="1800"/>
              </a:spcBef>
              <a:buClrTx/>
              <a:buNone/>
            </a:pPr>
            <a:r>
              <a:rPr lang="en-US" altLang="en-US" u="sng" dirty="0">
                <a:ea typeface="ＭＳ Ｐゴシック" charset="-128"/>
              </a:rPr>
              <a:t>Recursive procedures</a:t>
            </a:r>
            <a:r>
              <a:rPr lang="he-IL" altLang="en-US" sz="1400" dirty="0">
                <a:ea typeface="ＭＳ Ｐゴシック" charset="-128"/>
              </a:rPr>
              <a:t> </a:t>
            </a:r>
            <a:r>
              <a:rPr lang="en-US" altLang="en-US" sz="1400" dirty="0">
                <a:ea typeface="ＭＳ Ｐゴシック" charset="-128"/>
              </a:rPr>
              <a:t>(examples)</a:t>
            </a:r>
            <a:endParaRPr lang="en-US" altLang="en-US" dirty="0">
              <a:ea typeface="ＭＳ Ｐゴシック" charset="-128"/>
            </a:endParaRP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Printing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Fractals</a:t>
            </a:r>
          </a:p>
          <a:p>
            <a:pPr marL="681038" lvl="1">
              <a:spcBef>
                <a:spcPts val="1800"/>
              </a:spcBef>
              <a:buClrTx/>
              <a:buFont typeface="Arial" panose="020B0604020202020204" pitchFamily="34" charset="0"/>
              <a:buChar char="•"/>
            </a:pPr>
            <a:r>
              <a:rPr lang="en-US" altLang="en-US" sz="1600" dirty="0">
                <a:ea typeface="ＭＳ Ｐゴシック" charset="-128"/>
              </a:rPr>
              <a:t>Permutations</a:t>
            </a:r>
          </a:p>
        </p:txBody>
      </p:sp>
      <p:sp>
        <p:nvSpPr>
          <p:cNvPr id="8" name="Right Arrow 7"/>
          <p:cNvSpPr/>
          <p:nvPr/>
        </p:nvSpPr>
        <p:spPr bwMode="auto">
          <a:xfrm>
            <a:off x="990600" y="1981200"/>
            <a:ext cx="465138" cy="377825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 sz="1200" dirty="0">
              <a:latin typeface="Comic Sans MS" charset="0"/>
              <a:cs typeface="ＭＳ Ｐゴシック" charset="-128"/>
            </a:endParaRPr>
          </a:p>
        </p:txBody>
      </p:sp>
      <p:sp>
        <p:nvSpPr>
          <p:cNvPr id="18435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Plan</a:t>
            </a:r>
          </a:p>
        </p:txBody>
      </p:sp>
    </p:spTree>
    <p:extLst>
      <p:ext uri="{BB962C8B-B14F-4D97-AF65-F5344CB8AC3E}">
        <p14:creationId xmlns:p14="http://schemas.microsoft.com/office/powerpoint/2010/main" val="330364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latin typeface="+mj-lt"/>
                <a:cs typeface="+mj-cs"/>
              </a:rPr>
              <a:t>Reversing a string</a:t>
            </a:r>
          </a:p>
        </p:txBody>
      </p:sp>
      <p:sp>
        <p:nvSpPr>
          <p:cNvPr id="10373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762000"/>
            <a:ext cx="5715000" cy="2895600"/>
          </a:xfrm>
        </p:spPr>
        <p:txBody>
          <a:bodyPr/>
          <a:lstStyle/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u="sng" dirty="0">
                <a:ea typeface="ＭＳ Ｐゴシック" charset="-128"/>
              </a:rPr>
              <a:t>Task:</a:t>
            </a:r>
            <a:r>
              <a:rPr lang="en-US" altLang="en-US" dirty="0">
                <a:ea typeface="ＭＳ Ｐゴシック" charset="-128"/>
              </a:rPr>
              <a:t> reverse a string</a:t>
            </a:r>
          </a:p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Example: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reverse("abcd")</a:t>
            </a:r>
            <a:r>
              <a:rPr lang="en-US" altLang="en-US" dirty="0">
                <a:ea typeface="ＭＳ Ｐゴシック" charset="-128"/>
              </a:rPr>
              <a:t> should return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"dcba"</a:t>
            </a:r>
          </a:p>
          <a:p>
            <a:pPr marL="0" indent="0">
              <a:spcBef>
                <a:spcPts val="1800"/>
              </a:spcBef>
              <a:buFont typeface="Wingdings" charset="2"/>
              <a:buNone/>
            </a:pPr>
            <a:r>
              <a:rPr lang="en-US" altLang="en-US" dirty="0">
                <a:ea typeface="ＭＳ Ｐゴシック" charset="-128"/>
              </a:rPr>
              <a:t>Insight:</a:t>
            </a:r>
            <a:r>
              <a:rPr lang="en-US" altLang="en-US" dirty="0">
                <a:latin typeface="Consolas" charset="0"/>
                <a:ea typeface="ＭＳ Ｐゴシック" charset="-128"/>
              </a:rPr>
              <a:t> 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reverse("abcd")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=</a:t>
            </a:r>
            <a:r>
              <a:rPr lang="en-US" altLang="en-US" sz="1200" dirty="0">
                <a:ea typeface="ＭＳ Ｐゴシック" charset="-128"/>
              </a:rPr>
              <a:t> 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reverse("bcd") + </a:t>
            </a:r>
            <a:r>
              <a:rPr lang="en-US" altLang="en-US" sz="1200" dirty="0">
                <a:latin typeface="Consolas" charset="0"/>
              </a:rPr>
              <a:t>'a'</a:t>
            </a:r>
            <a:r>
              <a:rPr lang="en-US" altLang="en-US" sz="1200" dirty="0">
                <a:latin typeface="Consolas" charset="0"/>
                <a:ea typeface="ＭＳ Ｐゴシック" charset="-128"/>
              </a:rPr>
              <a:t> </a:t>
            </a:r>
          </a:p>
          <a:p>
            <a:pPr marL="0" indent="0">
              <a:spcBef>
                <a:spcPts val="600"/>
              </a:spcBef>
              <a:buFont typeface="Wingdings" charset="2"/>
              <a:buNone/>
            </a:pPr>
            <a:br>
              <a:rPr lang="en-US" altLang="en-US" u="sng" dirty="0">
                <a:ea typeface="ＭＳ Ｐゴシック" charset="-128"/>
              </a:rPr>
            </a:b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251590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../theme/media/image1.jpeg"/></Relationships>
</file>

<file path=ppt/theme/theme1.xml><?xml version="1.0" encoding="utf-8"?>
<a:theme xmlns:a="http://schemas.openxmlformats.org/drawingml/2006/main" name="sidebarb">
  <a:themeElements>
    <a:clrScheme name="sidebarb 1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sidebarb">
      <a:majorFont>
        <a:latin typeface="Arial"/>
        <a:ea typeface="ＭＳ Ｐゴシック"/>
        <a:cs typeface=""/>
      </a:majorFont>
      <a:minorFont>
        <a:latin typeface="Comic Sans MS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blipFill dpi="0" rotWithShape="0">
                <a:blip xmlns:r="http://schemas.openxmlformats.org/officeDocument/2006/relationships" r:embed="rId1"/>
                <a:srcRect/>
                <a:tile tx="0" ty="0" sx="100000" sy="100000" flip="none" algn="tl"/>
              </a:blip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he-IL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="" xmlns:a14="http://schemas.microsoft.com/office/drawing/2010/main">
              <a:blipFill dpi="0" rotWithShape="0">
                <a:blip xmlns:r="http://schemas.openxmlformats.org/officeDocument/2006/relationships" r:embed="rId1"/>
                <a:srcRect/>
                <a:tile tx="0" ty="0" sx="100000" sy="100000" flip="none" algn="tl"/>
              </a:blipFill>
            </a14:hiddenFill>
          </a:ex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he-IL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sidebarb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debarb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idebarb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debarb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debarb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debarb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debarb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idebarb 8">
        <a:dk1>
          <a:srgbClr val="000000"/>
        </a:dk1>
        <a:lt1>
          <a:srgbClr val="FFFFFF"/>
        </a:lt1>
        <a:dk2>
          <a:srgbClr val="000000"/>
        </a:dk2>
        <a:lt2>
          <a:srgbClr val="CECECE"/>
        </a:lt2>
        <a:accent1>
          <a:srgbClr val="DADADA"/>
        </a:accent1>
        <a:accent2>
          <a:srgbClr val="474747"/>
        </a:accent2>
        <a:accent3>
          <a:srgbClr val="FFFFFF"/>
        </a:accent3>
        <a:accent4>
          <a:srgbClr val="000000"/>
        </a:accent4>
        <a:accent5>
          <a:srgbClr val="EAEAEA"/>
        </a:accent5>
        <a:accent6>
          <a:srgbClr val="3F3F3F"/>
        </a:accent6>
        <a:hlink>
          <a:srgbClr val="000099"/>
        </a:hlink>
        <a:folHlink>
          <a:srgbClr val="0000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c:\msoffice\powerpnt\template\bwovrhd\sidebarb.ppt</Template>
  <TotalTime>10782</TotalTime>
  <Pages>24</Pages>
  <Words>5759</Words>
  <Application>Microsoft Macintosh PowerPoint</Application>
  <PresentationFormat>Letter Paper (8.5x11 in)</PresentationFormat>
  <Paragraphs>898</Paragraphs>
  <Slides>51</Slides>
  <Notes>40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62" baseType="lpstr">
      <vt:lpstr>ＭＳ Ｐゴシック</vt:lpstr>
      <vt:lpstr>Arial</vt:lpstr>
      <vt:lpstr>Cambria Math</vt:lpstr>
      <vt:lpstr>Comic Sans MS</vt:lpstr>
      <vt:lpstr>Consolas</vt:lpstr>
      <vt:lpstr>Lucida Console</vt:lpstr>
      <vt:lpstr>Menlo</vt:lpstr>
      <vt:lpstr>Times New Roman</vt:lpstr>
      <vt:lpstr>Wingdings</vt:lpstr>
      <vt:lpstr>sidebarb</vt:lpstr>
      <vt:lpstr>Equation</vt:lpstr>
      <vt:lpstr> Recursion</vt:lpstr>
      <vt:lpstr>Recursion</vt:lpstr>
      <vt:lpstr>Example: factorial</vt:lpstr>
      <vt:lpstr>Factorial: run-time simulation</vt:lpstr>
      <vt:lpstr>Factorial: run-time simulation</vt:lpstr>
      <vt:lpstr>Recursive and iterative implementations</vt:lpstr>
      <vt:lpstr>Recursive intuition</vt:lpstr>
      <vt:lpstr>Plan</vt:lpstr>
      <vt:lpstr>Reversing a string</vt:lpstr>
      <vt:lpstr>Reversing a string</vt:lpstr>
      <vt:lpstr>Reversing a string</vt:lpstr>
      <vt:lpstr>Reversing a string: Simulation</vt:lpstr>
      <vt:lpstr>Plan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</vt:lpstr>
      <vt:lpstr>Fibonacci : performance issues</vt:lpstr>
      <vt:lpstr>Fibonacci : performance issues</vt:lpstr>
      <vt:lpstr>Fibonacci : performance issues</vt:lpstr>
      <vt:lpstr>Plan</vt:lpstr>
      <vt:lpstr>Power: x^n</vt:lpstr>
      <vt:lpstr>Power: x^n= x^(n/2)∙ x^(n/2)   (improved version)</vt:lpstr>
      <vt:lpstr>Power: x^n= x^(n/2)∙ x^(n/2)   (improved version)</vt:lpstr>
      <vt:lpstr>Power: x^n= x^(n/2)∙ x^(n/2)   (improved version)</vt:lpstr>
      <vt:lpstr>Plan</vt:lpstr>
      <vt:lpstr>Print, reversed</vt:lpstr>
      <vt:lpstr>Print, reversed</vt:lpstr>
      <vt:lpstr>Print, reversed</vt:lpstr>
      <vt:lpstr>Plan</vt:lpstr>
      <vt:lpstr>Fractal drawing</vt:lpstr>
      <vt:lpstr>Fractal drawing</vt:lpstr>
      <vt:lpstr>Fractal drawing</vt:lpstr>
      <vt:lpstr>Fractal drawing</vt:lpstr>
      <vt:lpstr>Fractal drawing</vt:lpstr>
      <vt:lpstr>Fractal drawing</vt:lpstr>
      <vt:lpstr>Fractal drawing</vt:lpstr>
      <vt:lpstr>Fractal drawing</vt:lpstr>
      <vt:lpstr>Fractal trees</vt:lpstr>
      <vt:lpstr>Fractal trees, with noise</vt:lpstr>
      <vt:lpstr>Computer generated landscapes</vt:lpstr>
      <vt:lpstr>Plan</vt:lpstr>
      <vt:lpstr>Permutations</vt:lpstr>
      <vt:lpstr>Permutations</vt:lpstr>
      <vt:lpstr>Permutations</vt:lpstr>
      <vt:lpstr>Permutations</vt:lpstr>
      <vt:lpstr> Recursion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and Orientation:  The World of Database Management</dc:title>
  <dc:subject/>
  <dc:creator>Shimon Schocken</dc:creator>
  <cp:keywords/>
  <dc:description/>
  <cp:lastModifiedBy>Schocken Shimon</cp:lastModifiedBy>
  <cp:revision>1314</cp:revision>
  <cp:lastPrinted>1999-02-19T08:49:27Z</cp:lastPrinted>
  <dcterms:created xsi:type="dcterms:W3CDTF">1995-09-10T16:19:44Z</dcterms:created>
  <dcterms:modified xsi:type="dcterms:W3CDTF">2024-09-12T09:50:23Z</dcterms:modified>
</cp:coreProperties>
</file>

<file path=theme/media/image1.jpeg>
</file>

<file path=theme/media/image10.jpeg>
</file>